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8" r:id="rId3"/>
    <p:sldId id="288" r:id="rId4"/>
    <p:sldId id="289" r:id="rId5"/>
    <p:sldId id="265" r:id="rId6"/>
    <p:sldId id="290" r:id="rId7"/>
    <p:sldId id="266" r:id="rId8"/>
    <p:sldId id="287" r:id="rId9"/>
    <p:sldId id="259" r:id="rId10"/>
    <p:sldId id="260" r:id="rId11"/>
    <p:sldId id="261" r:id="rId12"/>
    <p:sldId id="263" r:id="rId13"/>
    <p:sldId id="262" r:id="rId14"/>
    <p:sldId id="284" r:id="rId15"/>
    <p:sldId id="285" r:id="rId16"/>
    <p:sldId id="281" r:id="rId17"/>
    <p:sldId id="283" r:id="rId18"/>
    <p:sldId id="291" r:id="rId19"/>
    <p:sldId id="292" r:id="rId20"/>
    <p:sldId id="271" r:id="rId21"/>
    <p:sldId id="270" r:id="rId22"/>
    <p:sldId id="276" r:id="rId23"/>
    <p:sldId id="273" r:id="rId24"/>
    <p:sldId id="274" r:id="rId25"/>
    <p:sldId id="275" r:id="rId26"/>
    <p:sldId id="295" r:id="rId27"/>
    <p:sldId id="294" r:id="rId28"/>
    <p:sldId id="296" r:id="rId29"/>
    <p:sldId id="257" r:id="rId30"/>
    <p:sldId id="297" r:id="rId31"/>
    <p:sldId id="298" r:id="rId32"/>
    <p:sldId id="286" r:id="rId33"/>
    <p:sldId id="293"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4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1" autoAdjust="0"/>
    <p:restoredTop sz="94660"/>
  </p:normalViewPr>
  <p:slideViewPr>
    <p:cSldViewPr snapToGrid="0" showGuides="1">
      <p:cViewPr>
        <p:scale>
          <a:sx n="75" d="100"/>
          <a:sy n="75" d="100"/>
        </p:scale>
        <p:origin x="931" y="504"/>
      </p:cViewPr>
      <p:guideLst>
        <p:guide orient="horz" pos="2159"/>
        <p:guide pos="384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12/7/2025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AD92A9CD-06A3-9307-5568-0A438D6879D4}"/>
            </a:ext>
          </a:extLst>
        </p:cNvPr>
        <p:cNvGrpSpPr/>
        <p:nvPr/>
      </p:nvGrpSpPr>
      <p:grpSpPr>
        <a:xfrm>
          <a:off x="0" y="0"/>
          <a:ext cx="0" cy="0"/>
          <a:chOff x="0" y="0"/>
          <a:chExt cx="0" cy="0"/>
        </a:xfrm>
      </p:grpSpPr>
      <p:sp>
        <p:nvSpPr>
          <p:cNvPr id="68" name="Google Shape;68;g37efe52d94c_0_51:notes">
            <a:extLst>
              <a:ext uri="{FF2B5EF4-FFF2-40B4-BE49-F238E27FC236}">
                <a16:creationId xmlns:a16="http://schemas.microsoft.com/office/drawing/2014/main" id="{406AB0C5-EEBE-A111-AC21-2075D741CA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a:extLst>
              <a:ext uri="{FF2B5EF4-FFF2-40B4-BE49-F238E27FC236}">
                <a16:creationId xmlns:a16="http://schemas.microsoft.com/office/drawing/2014/main" id="{FC4288F8-F4CB-2B75-7872-4908104350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782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42A47B66-F4EF-2F5E-F9D4-6F44DE15EF0D}"/>
            </a:ext>
          </a:extLst>
        </p:cNvPr>
        <p:cNvGrpSpPr/>
        <p:nvPr/>
      </p:nvGrpSpPr>
      <p:grpSpPr>
        <a:xfrm>
          <a:off x="0" y="0"/>
          <a:ext cx="0" cy="0"/>
          <a:chOff x="0" y="0"/>
          <a:chExt cx="0" cy="0"/>
        </a:xfrm>
      </p:grpSpPr>
      <p:sp>
        <p:nvSpPr>
          <p:cNvPr id="68" name="Google Shape;68;g37efe52d94c_0_51:notes">
            <a:extLst>
              <a:ext uri="{FF2B5EF4-FFF2-40B4-BE49-F238E27FC236}">
                <a16:creationId xmlns:a16="http://schemas.microsoft.com/office/drawing/2014/main" id="{0F4C23B9-E8D3-5F9B-CB0D-3EB0909C6DC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a:extLst>
              <a:ext uri="{FF2B5EF4-FFF2-40B4-BE49-F238E27FC236}">
                <a16:creationId xmlns:a16="http://schemas.microsoft.com/office/drawing/2014/main" id="{4BFEC762-2A68-6BA7-66CD-6B0E4B5550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2924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5C0E8B3F-4906-B1FE-FAAE-189AAFCBE8EB}"/>
            </a:ext>
          </a:extLst>
        </p:cNvPr>
        <p:cNvGrpSpPr/>
        <p:nvPr/>
      </p:nvGrpSpPr>
      <p:grpSpPr>
        <a:xfrm>
          <a:off x="0" y="0"/>
          <a:ext cx="0" cy="0"/>
          <a:chOff x="0" y="0"/>
          <a:chExt cx="0" cy="0"/>
        </a:xfrm>
      </p:grpSpPr>
      <p:sp>
        <p:nvSpPr>
          <p:cNvPr id="68" name="Google Shape;68;g37efe52d94c_0_51:notes">
            <a:extLst>
              <a:ext uri="{FF2B5EF4-FFF2-40B4-BE49-F238E27FC236}">
                <a16:creationId xmlns:a16="http://schemas.microsoft.com/office/drawing/2014/main" id="{70087B4E-24F8-9E0D-4334-9BB83AF8C4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a:extLst>
              <a:ext uri="{FF2B5EF4-FFF2-40B4-BE49-F238E27FC236}">
                <a16:creationId xmlns:a16="http://schemas.microsoft.com/office/drawing/2014/main" id="{12E9599F-D64E-670E-BC96-BCEA3F8646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7921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7efe52d94c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2" name="Google Shape;62;g37efe52d94c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FA8F2854-9AD7-1045-EB55-C9A0682BD1B1}"/>
            </a:ext>
          </a:extLst>
        </p:cNvPr>
        <p:cNvGrpSpPr/>
        <p:nvPr/>
      </p:nvGrpSpPr>
      <p:grpSpPr>
        <a:xfrm>
          <a:off x="0" y="0"/>
          <a:ext cx="0" cy="0"/>
          <a:chOff x="0" y="0"/>
          <a:chExt cx="0" cy="0"/>
        </a:xfrm>
      </p:grpSpPr>
      <p:sp>
        <p:nvSpPr>
          <p:cNvPr id="68" name="Google Shape;68;g37efe52d94c_0_51:notes">
            <a:extLst>
              <a:ext uri="{FF2B5EF4-FFF2-40B4-BE49-F238E27FC236}">
                <a16:creationId xmlns:a16="http://schemas.microsoft.com/office/drawing/2014/main" id="{76E2A0FD-B116-C107-EE8C-FDEF1BDC56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a:extLst>
              <a:ext uri="{FF2B5EF4-FFF2-40B4-BE49-F238E27FC236}">
                <a16:creationId xmlns:a16="http://schemas.microsoft.com/office/drawing/2014/main" id="{1D2BBF69-CB1E-3A9C-E60F-AB85D15430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0425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7efe52d94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74" name="Google Shape;74;g37efe52d9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7efe52d94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80" name="Google Shape;80;g37efe52d94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7efe52d94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
        <p:nvSpPr>
          <p:cNvPr id="69" name="Google Shape;69;g37efe52d94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600" lvl="0" indent="-457200">
              <a:spcBef>
                <a:spcPts val="0"/>
              </a:spcBef>
              <a:spcAft>
                <a:spcPts val="0"/>
              </a:spcAft>
              <a:buSzPts val="1800"/>
              <a:buChar char="●"/>
              <a:defRPr/>
            </a:lvl1pPr>
            <a:lvl2pPr marL="1219200" lvl="1" indent="-423545">
              <a:spcBef>
                <a:spcPts val="0"/>
              </a:spcBef>
              <a:spcAft>
                <a:spcPts val="0"/>
              </a:spcAft>
              <a:buSzPts val="1400"/>
              <a:buChar char="○"/>
              <a:defRPr/>
            </a:lvl2pPr>
            <a:lvl3pPr marL="1828800" lvl="2" indent="-423545">
              <a:spcBef>
                <a:spcPts val="0"/>
              </a:spcBef>
              <a:spcAft>
                <a:spcPts val="0"/>
              </a:spcAft>
              <a:buSzPts val="1400"/>
              <a:buChar char="■"/>
              <a:defRPr/>
            </a:lvl3pPr>
            <a:lvl4pPr marL="2438400" lvl="3" indent="-423545">
              <a:spcBef>
                <a:spcPts val="0"/>
              </a:spcBef>
              <a:spcAft>
                <a:spcPts val="0"/>
              </a:spcAft>
              <a:buSzPts val="1400"/>
              <a:buChar char="●"/>
              <a:defRPr/>
            </a:lvl4pPr>
            <a:lvl5pPr marL="3048000" lvl="4" indent="-423545">
              <a:spcBef>
                <a:spcPts val="0"/>
              </a:spcBef>
              <a:spcAft>
                <a:spcPts val="0"/>
              </a:spcAft>
              <a:buSzPts val="1400"/>
              <a:buChar char="○"/>
              <a:defRPr/>
            </a:lvl5pPr>
            <a:lvl6pPr marL="3657600" lvl="5" indent="-423545">
              <a:spcBef>
                <a:spcPts val="0"/>
              </a:spcBef>
              <a:spcAft>
                <a:spcPts val="0"/>
              </a:spcAft>
              <a:buSzPts val="1400"/>
              <a:buChar char="■"/>
              <a:defRPr/>
            </a:lvl6pPr>
            <a:lvl7pPr marL="4267200" lvl="6" indent="-423545">
              <a:spcBef>
                <a:spcPts val="0"/>
              </a:spcBef>
              <a:spcAft>
                <a:spcPts val="0"/>
              </a:spcAft>
              <a:buSzPts val="1400"/>
              <a:buChar char="●"/>
              <a:defRPr/>
            </a:lvl7pPr>
            <a:lvl8pPr marL="4876800" lvl="7" indent="-423545">
              <a:spcBef>
                <a:spcPts val="0"/>
              </a:spcBef>
              <a:spcAft>
                <a:spcPts val="0"/>
              </a:spcAft>
              <a:buSzPts val="1400"/>
              <a:buChar char="○"/>
              <a:defRPr/>
            </a:lvl8pPr>
            <a:lvl9pPr marL="5486400" lvl="8" indent="-423545">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12/7/2025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Appendix</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415600" y="129182"/>
            <a:ext cx="11360800" cy="763600"/>
          </a:xfrm>
          <a:prstGeom prst="rect">
            <a:avLst/>
          </a:prstGeom>
        </p:spPr>
        <p:txBody>
          <a:bodyPr spcFirstLastPara="1" wrap="square" lIns="121900" tIns="121900" rIns="121900" bIns="121900" anchor="t" anchorCtr="0">
            <a:normAutofit fontScale="90000"/>
          </a:bodyPr>
          <a:lstStyle/>
          <a:p>
            <a:pPr marL="0" lvl="0" indent="0" algn="l" rtl="0">
              <a:spcBef>
                <a:spcPts val="0"/>
              </a:spcBef>
              <a:spcAft>
                <a:spcPts val="0"/>
              </a:spcAft>
              <a:buNone/>
            </a:pPr>
            <a:r>
              <a:rPr lang="en-GB"/>
              <a:t>Context Diagram : IBD</a:t>
            </a:r>
          </a:p>
        </p:txBody>
      </p:sp>
      <p:pic>
        <p:nvPicPr>
          <p:cNvPr id="83" name="Google Shape;83;p18"/>
          <p:cNvPicPr preferRelativeResize="0"/>
          <p:nvPr/>
        </p:nvPicPr>
        <p:blipFill rotWithShape="1">
          <a:blip r:embed="rId3"/>
          <a:srcRect t="3538" b="7335"/>
          <a:stretch>
            <a:fillRect/>
          </a:stretch>
        </p:blipFill>
        <p:spPr>
          <a:xfrm>
            <a:off x="415600" y="779767"/>
            <a:ext cx="11094865" cy="5919499"/>
          </a:xfrm>
          <a:prstGeom prst="rect">
            <a:avLst/>
          </a:prstGeom>
          <a:noFill/>
          <a:ln>
            <a:noFill/>
          </a:ln>
        </p:spPr>
      </p:pic>
      <p:sp>
        <p:nvSpPr>
          <p:cNvPr id="84" name="Google Shape;84;p18"/>
          <p:cNvSpPr txBox="1"/>
          <p:nvPr/>
        </p:nvSpPr>
        <p:spPr>
          <a:xfrm>
            <a:off x="10352405" y="6325870"/>
            <a:ext cx="1840230" cy="37338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GB" sz="800">
                <a:solidFill>
                  <a:schemeClr val="dk2"/>
                </a:solidFill>
              </a:rPr>
              <a:t>*Note : part name is not removed to avoid deletion of connection in bdd diagram</a:t>
            </a:r>
            <a:endParaRPr sz="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a:t>User Story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840" y="365125"/>
            <a:ext cx="10347325" cy="968375"/>
          </a:xfrm>
        </p:spPr>
        <p:txBody>
          <a:bodyPr/>
          <a:lstStyle/>
          <a:p>
            <a:r>
              <a:rPr lang="en-US" altLang="en-GB">
                <a:sym typeface="+mn-ea"/>
              </a:rPr>
              <a:t>User story 1 </a:t>
            </a:r>
            <a:endParaRPr lang="en-GB" altLang="en-US"/>
          </a:p>
        </p:txBody>
      </p:sp>
      <p:sp>
        <p:nvSpPr>
          <p:cNvPr id="3" name="Content Placeholder 2"/>
          <p:cNvSpPr>
            <a:spLocks noGrp="1"/>
          </p:cNvSpPr>
          <p:nvPr>
            <p:ph idx="1"/>
          </p:nvPr>
        </p:nvSpPr>
        <p:spPr>
          <a:xfrm>
            <a:off x="570230" y="1825625"/>
            <a:ext cx="11144250" cy="4351655"/>
          </a:xfrm>
        </p:spPr>
        <p:txBody>
          <a:bodyPr>
            <a:normAutofit fontScale="67500" lnSpcReduction="20000"/>
          </a:bodyPr>
          <a:lstStyle/>
          <a:p>
            <a:pPr>
              <a:buFont typeface="Wingdings" panose="05000000000000000000" charset="0"/>
              <a:buChar char="v"/>
            </a:pPr>
            <a:r>
              <a:rPr lang="en-US" altLang="en-GB" b="1" u="sng">
                <a:sym typeface="+mn-ea"/>
              </a:rPr>
              <a:t>Card</a:t>
            </a:r>
            <a:endParaRPr lang="en-US" altLang="en-GB" u="sng"/>
          </a:p>
          <a:p>
            <a:r>
              <a:rPr lang="en-US" altLang="en-GB">
                <a:sym typeface="+mn-ea"/>
              </a:rPr>
              <a:t>The system shall provide a planned route in the absence of real-time data, ensuring uninterrupted travel and reducing sun-related health risks. The provided route shall achieve at least 98% accuracy compared to a route planned using real-time data.Offline data for route planning should be stored automatically.</a:t>
            </a:r>
          </a:p>
          <a:p>
            <a:pPr>
              <a:buFont typeface="Wingdings" panose="05000000000000000000" charset="0"/>
              <a:buChar char="v"/>
            </a:pPr>
            <a:r>
              <a:rPr lang="en-US" altLang="en-GB" b="1" u="sng">
                <a:sym typeface="+mn-ea"/>
              </a:rPr>
              <a:t>Conversation</a:t>
            </a:r>
            <a:endParaRPr lang="en-US" altLang="en-GB" u="sng"/>
          </a:p>
          <a:p>
            <a:r>
              <a:rPr lang="en-US" altLang="en-GB">
                <a:sym typeface="+mn-ea"/>
              </a:rPr>
              <a:t>Available data storage capacity in model for offline data is 2TB.</a:t>
            </a:r>
            <a:endParaRPr lang="en-US" altLang="en-GB"/>
          </a:p>
          <a:p>
            <a:r>
              <a:rPr lang="en-US" altLang="en-GB">
                <a:sym typeface="+mn-ea"/>
              </a:rPr>
              <a:t>They would like frequency of updation for infrastructure and route data to be once in a month.</a:t>
            </a:r>
            <a:endParaRPr lang="en-US" altLang="en-GB"/>
          </a:p>
          <a:p>
            <a:r>
              <a:rPr lang="en-US" altLang="en-GB">
                <a:sym typeface="+mn-ea"/>
              </a:rPr>
              <a:t>They would like to store weather and sunposition forcast data of 7 days.</a:t>
            </a:r>
            <a:endParaRPr lang="en-US" altLang="en-GB"/>
          </a:p>
          <a:p>
            <a:r>
              <a:rPr lang="en-US" altLang="en-GB">
                <a:sym typeface="+mn-ea"/>
              </a:rPr>
              <a:t>Maintaining accuracy with respect to relatime-data model is top priority, storage space for data is secondary priority</a:t>
            </a:r>
            <a:endParaRPr lang="en-US" altLang="en-GB"/>
          </a:p>
          <a:p>
            <a:pPr>
              <a:buFont typeface="Wingdings" panose="05000000000000000000" charset="0"/>
              <a:buChar char="v"/>
            </a:pPr>
            <a:r>
              <a:rPr lang="en-US" altLang="en-GB" b="1" u="sng">
                <a:sym typeface="+mn-ea"/>
              </a:rPr>
              <a:t>Confirmation</a:t>
            </a:r>
            <a:endParaRPr lang="en-US" altLang="en-GB" b="1"/>
          </a:p>
          <a:p>
            <a:r>
              <a:rPr lang="en-US" altLang="en-GB">
                <a:sym typeface="+mn-ea"/>
              </a:rPr>
              <a:t>Automatic oflline data updating system is designed which can store 7 days of sun position and weather forcast data. System updates infrasturcture and route data once a month.</a:t>
            </a:r>
            <a:endParaRPr lang="en-US" altLang="en-GB"/>
          </a:p>
          <a:p>
            <a:r>
              <a:rPr lang="en-US" altLang="en-GB">
                <a:sym typeface="+mn-ea"/>
              </a:rPr>
              <a:t>Model can successfuly plan the route with more than 98% of accuracy with respect to the real-time data model.</a:t>
            </a:r>
            <a:endParaRPr lang="en-US" altLang="en-GB"/>
          </a:p>
          <a:p>
            <a:endParaRPr lang="en-GB"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3085" y="286385"/>
            <a:ext cx="7708265" cy="1210945"/>
          </a:xfrm>
        </p:spPr>
        <p:txBody>
          <a:bodyPr>
            <a:normAutofit/>
          </a:bodyPr>
          <a:lstStyle/>
          <a:p>
            <a:r>
              <a:rPr lang="en-US" altLang="en-GB"/>
              <a:t>User Story 2</a:t>
            </a:r>
          </a:p>
        </p:txBody>
      </p:sp>
      <p:sp>
        <p:nvSpPr>
          <p:cNvPr id="3" name="Content Placeholder 2"/>
          <p:cNvSpPr>
            <a:spLocks noGrp="1"/>
          </p:cNvSpPr>
          <p:nvPr>
            <p:ph idx="1"/>
          </p:nvPr>
        </p:nvSpPr>
        <p:spPr>
          <a:xfrm>
            <a:off x="716280" y="1319530"/>
            <a:ext cx="10480675" cy="5161280"/>
          </a:xfrm>
        </p:spPr>
        <p:txBody>
          <a:bodyPr>
            <a:normAutofit fontScale="90000" lnSpcReduction="20000"/>
          </a:bodyPr>
          <a:lstStyle/>
          <a:p>
            <a:pPr>
              <a:buFont typeface="Wingdings" panose="05000000000000000000" charset="0"/>
              <a:buChar char="v"/>
            </a:pPr>
            <a:r>
              <a:rPr lang="en-US" altLang="en-GB" b="1" u="sng"/>
              <a:t>Card</a:t>
            </a:r>
          </a:p>
          <a:p>
            <a:r>
              <a:rPr lang="en-US" altLang="en-GB"/>
              <a:t>The driver should be able to add intermediate stops in the route planner. The additional stops should maintain sun exposure under 50%. Addition of stops shouldnt increase planning time more than 20 seconds.</a:t>
            </a:r>
          </a:p>
          <a:p>
            <a:pPr>
              <a:buFont typeface="Wingdings" panose="05000000000000000000" charset="0"/>
              <a:buChar char="v"/>
            </a:pPr>
            <a:r>
              <a:rPr lang="en-US" altLang="en-GB" b="1" u="sng"/>
              <a:t>Conversation</a:t>
            </a:r>
          </a:p>
          <a:p>
            <a:r>
              <a:rPr lang="en-US" altLang="en-GB"/>
              <a:t>Driver will not be able to add more than 5 stops.</a:t>
            </a:r>
          </a:p>
          <a:p>
            <a:r>
              <a:rPr lang="en-US" altLang="en-GB"/>
              <a:t>They would like if stops can be added during the journey as well.</a:t>
            </a:r>
          </a:p>
          <a:p>
            <a:r>
              <a:rPr lang="en-US" altLang="en-GB"/>
              <a:t>Maintaining minimum sun exposure is top priority, number of stops allowed is second priority. Third is planning timing.</a:t>
            </a:r>
          </a:p>
          <a:p>
            <a:pPr>
              <a:buFont typeface="Wingdings" panose="05000000000000000000" charset="0"/>
              <a:buChar char="v"/>
            </a:pPr>
            <a:r>
              <a:rPr lang="en-US" altLang="en-GB" b="1" u="sng"/>
              <a:t>Confirmation</a:t>
            </a:r>
          </a:p>
          <a:p>
            <a:r>
              <a:rPr lang="en-US" altLang="en-GB"/>
              <a:t>Feature to add maximum stops before and during journey is implemented. </a:t>
            </a:r>
          </a:p>
          <a:p>
            <a:r>
              <a:rPr lang="en-US" altLang="en-GB"/>
              <a:t>Model can maintain less than 50% of sun exposure with addition of 5 stops in the journey.</a:t>
            </a:r>
          </a:p>
          <a:p>
            <a:r>
              <a:rPr lang="en-US" altLang="en-GB"/>
              <a:t>Planning time for 5 stops along with the destination is less than 20s.</a:t>
            </a:r>
          </a:p>
          <a:p>
            <a:endParaRPr lang="en-US" alt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dirty="0" err="1"/>
              <a:t>SysML</a:t>
            </a:r>
            <a:r>
              <a:rPr lang="en-US" altLang="en-GB" dirty="0"/>
              <a:t> :Use Case Diagram</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35" y="-899795"/>
            <a:ext cx="12472670" cy="86582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a:t>SysML :UCBD(Activity + Req. table)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476240" y="520065"/>
            <a:ext cx="6398895" cy="5817235"/>
          </a:xfrm>
          <a:prstGeom prst="rect">
            <a:avLst/>
          </a:prstGeom>
        </p:spPr>
      </p:pic>
      <p:pic>
        <p:nvPicPr>
          <p:cNvPr id="6" name="Picture 5"/>
          <p:cNvPicPr/>
          <p:nvPr/>
        </p:nvPicPr>
        <p:blipFill>
          <a:blip r:embed="rId3"/>
          <a:srcRect r="7333"/>
          <a:stretch>
            <a:fillRect/>
          </a:stretch>
        </p:blipFill>
        <p:spPr>
          <a:xfrm>
            <a:off x="0" y="1348740"/>
            <a:ext cx="5476240" cy="46069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9C1220E3-D126-F977-94D7-877526C350FA}"/>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36EE874E-0221-4C1E-B335-3F07D5EA702C}"/>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dirty="0" err="1"/>
              <a:t>SysML</a:t>
            </a:r>
            <a:r>
              <a:rPr lang="en-US" altLang="en-GB" dirty="0"/>
              <a:t> :Requirement Diagram</a:t>
            </a:r>
          </a:p>
        </p:txBody>
      </p:sp>
    </p:spTree>
    <p:extLst>
      <p:ext uri="{BB962C8B-B14F-4D97-AF65-F5344CB8AC3E}">
        <p14:creationId xmlns:p14="http://schemas.microsoft.com/office/powerpoint/2010/main" val="2210272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EB9B579-7692-DE12-07E4-215A6457F53E}"/>
              </a:ext>
            </a:extLst>
          </p:cNvPr>
          <p:cNvPicPr/>
          <p:nvPr/>
        </p:nvPicPr>
        <p:blipFill>
          <a:blip r:embed="rId2"/>
          <a:srcRect r="7333"/>
          <a:stretch>
            <a:fillRect/>
          </a:stretch>
        </p:blipFill>
        <p:spPr>
          <a:xfrm>
            <a:off x="2807758" y="643466"/>
            <a:ext cx="6576484" cy="5571067"/>
          </a:xfrm>
          <a:prstGeom prst="rect">
            <a:avLst/>
          </a:prstGeom>
        </p:spPr>
      </p:pic>
    </p:spTree>
    <p:extLst>
      <p:ext uri="{BB962C8B-B14F-4D97-AF65-F5344CB8AC3E}">
        <p14:creationId xmlns:p14="http://schemas.microsoft.com/office/powerpoint/2010/main" val="1996627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GB" dirty="0"/>
              <a:t>CVP &amp; Log 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a:t>EFFBD</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l="558" t="1481" r="640" b="1787"/>
          <a:stretch>
            <a:fillRect/>
          </a:stretch>
        </p:blipFill>
        <p:spPr>
          <a:xfrm>
            <a:off x="-4229735" y="0"/>
            <a:ext cx="20578445" cy="6857365"/>
          </a:xfrm>
          <a:prstGeom prst="rect">
            <a:avLst/>
          </a:prstGeom>
          <a:ln w="19050">
            <a:solidFill>
              <a:schemeClr val="tx1"/>
            </a:solid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a:t>IDEF0</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305685" y="805815"/>
            <a:ext cx="7150735" cy="3998595"/>
            <a:chOff x="34726" y="6773"/>
            <a:chExt cx="11261" cy="6297"/>
          </a:xfrm>
        </p:grpSpPr>
        <p:grpSp>
          <p:nvGrpSpPr>
            <p:cNvPr id="59" name="Group 58"/>
            <p:cNvGrpSpPr/>
            <p:nvPr/>
          </p:nvGrpSpPr>
          <p:grpSpPr>
            <a:xfrm>
              <a:off x="38710" y="8888"/>
              <a:ext cx="2838" cy="1803"/>
              <a:chOff x="5033" y="8462"/>
              <a:chExt cx="2838" cy="1803"/>
            </a:xfrm>
          </p:grpSpPr>
          <p:grpSp>
            <p:nvGrpSpPr>
              <p:cNvPr id="60" name="Group 59"/>
              <p:cNvGrpSpPr/>
              <p:nvPr/>
            </p:nvGrpSpPr>
            <p:grpSpPr>
              <a:xfrm>
                <a:off x="5033" y="8462"/>
                <a:ext cx="2839" cy="1695"/>
                <a:chOff x="15240000" y="3159168"/>
                <a:chExt cx="1802738" cy="1076567"/>
              </a:xfrm>
            </p:grpSpPr>
            <p:sp>
              <p:nvSpPr>
                <p:cNvPr id="61"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46"/>
                <p:cNvSpPr txBox="1"/>
                <p:nvPr/>
              </p:nvSpPr>
              <p:spPr>
                <a:xfrm>
                  <a:off x="15240000" y="3159168"/>
                  <a:ext cx="1802738" cy="874525"/>
                </a:xfrm>
                <a:prstGeom prst="rect">
                  <a:avLst/>
                </a:prstGeom>
                <a:noFill/>
              </p:spPr>
              <p:txBody>
                <a:bodyPr wrap="square" rtlCol="0">
                  <a:noAutofit/>
                </a:bodyPr>
                <a:lstStyle/>
                <a:p>
                  <a:pPr algn="ctr"/>
                  <a:r>
                    <a:rPr lang="en-US" dirty="0">
                      <a:sym typeface="+mn-ea"/>
                    </a:rPr>
                    <a:t>Route Planner</a:t>
                  </a:r>
                  <a:endParaRPr lang="en-US" dirty="0"/>
                </a:p>
              </p:txBody>
            </p:sp>
          </p:grpSp>
          <p:sp>
            <p:nvSpPr>
              <p:cNvPr id="63" name="TextBox 46"/>
              <p:cNvSpPr txBox="1"/>
              <p:nvPr/>
            </p:nvSpPr>
            <p:spPr>
              <a:xfrm>
                <a:off x="6505" y="9725"/>
                <a:ext cx="1094" cy="541"/>
              </a:xfrm>
              <a:prstGeom prst="rect">
                <a:avLst/>
              </a:prstGeom>
              <a:noFill/>
            </p:spPr>
            <p:txBody>
              <a:bodyPr wrap="square" rtlCol="0">
                <a:noAutofit/>
              </a:bodyPr>
              <a:lstStyle/>
              <a:p>
                <a:pPr algn="ctr"/>
                <a:r>
                  <a:rPr lang="en-US" dirty="0"/>
                  <a:t>A0</a:t>
                </a:r>
              </a:p>
            </p:txBody>
          </p:sp>
        </p:grpSp>
        <p:sp>
          <p:nvSpPr>
            <p:cNvPr id="64" name="TextBox 46"/>
            <p:cNvSpPr txBox="1"/>
            <p:nvPr/>
          </p:nvSpPr>
          <p:spPr>
            <a:xfrm>
              <a:off x="39156" y="12095"/>
              <a:ext cx="1189" cy="764"/>
            </a:xfrm>
            <a:prstGeom prst="rect">
              <a:avLst/>
            </a:prstGeom>
            <a:noFill/>
          </p:spPr>
          <p:txBody>
            <a:bodyPr wrap="square" rtlCol="0">
              <a:noAutofit/>
            </a:bodyPr>
            <a:lstStyle/>
            <a:p>
              <a:pPr algn="ctr"/>
              <a:r>
                <a:rPr lang="en-US" sz="1000" dirty="0">
                  <a:sym typeface="+mn-ea"/>
                </a:rPr>
                <a:t>Offline Route Data</a:t>
              </a:r>
            </a:p>
          </p:txBody>
        </p:sp>
        <p:sp>
          <p:nvSpPr>
            <p:cNvPr id="65" name="TextBox 46"/>
            <p:cNvSpPr txBox="1"/>
            <p:nvPr/>
          </p:nvSpPr>
          <p:spPr>
            <a:xfrm>
              <a:off x="37530" y="12134"/>
              <a:ext cx="1540" cy="832"/>
            </a:xfrm>
            <a:prstGeom prst="rect">
              <a:avLst/>
            </a:prstGeom>
            <a:noFill/>
          </p:spPr>
          <p:txBody>
            <a:bodyPr wrap="square" rtlCol="0">
              <a:noAutofit/>
            </a:bodyPr>
            <a:lstStyle/>
            <a:p>
              <a:pPr algn="ctr"/>
              <a:r>
                <a:rPr lang="en-US" sz="1000" dirty="0"/>
                <a:t>Offline SunPosition Data</a:t>
              </a:r>
            </a:p>
          </p:txBody>
        </p:sp>
        <p:sp>
          <p:nvSpPr>
            <p:cNvPr id="66" name="TextBox 46"/>
            <p:cNvSpPr txBox="1"/>
            <p:nvPr/>
          </p:nvSpPr>
          <p:spPr>
            <a:xfrm>
              <a:off x="37229" y="6809"/>
              <a:ext cx="1481" cy="901"/>
            </a:xfrm>
            <a:prstGeom prst="rect">
              <a:avLst/>
            </a:prstGeom>
            <a:noFill/>
          </p:spPr>
          <p:txBody>
            <a:bodyPr wrap="square" rtlCol="0">
              <a:noAutofit/>
            </a:bodyPr>
            <a:lstStyle/>
            <a:p>
              <a:pPr algn="ctr"/>
              <a:r>
                <a:rPr lang="en-US" sz="1000" dirty="0">
                  <a:sym typeface="+mn-ea"/>
                </a:rPr>
                <a:t>RealTime Infrastructure Data</a:t>
              </a:r>
            </a:p>
          </p:txBody>
        </p:sp>
        <p:sp>
          <p:nvSpPr>
            <p:cNvPr id="67" name="TextBox 46"/>
            <p:cNvSpPr txBox="1"/>
            <p:nvPr/>
          </p:nvSpPr>
          <p:spPr>
            <a:xfrm>
              <a:off x="40171" y="6773"/>
              <a:ext cx="1160" cy="885"/>
            </a:xfrm>
            <a:prstGeom prst="rect">
              <a:avLst/>
            </a:prstGeom>
            <a:noFill/>
          </p:spPr>
          <p:txBody>
            <a:bodyPr wrap="square" rtlCol="0">
              <a:noAutofit/>
            </a:bodyPr>
            <a:lstStyle/>
            <a:p>
              <a:pPr algn="ctr"/>
              <a:r>
                <a:rPr lang="en-US" sz="1000" dirty="0">
                  <a:sym typeface="+mn-ea"/>
                </a:rPr>
                <a:t>RealTime Route Data</a:t>
              </a:r>
            </a:p>
          </p:txBody>
        </p:sp>
        <p:sp>
          <p:nvSpPr>
            <p:cNvPr id="68" name="TextBox 46"/>
            <p:cNvSpPr txBox="1"/>
            <p:nvPr/>
          </p:nvSpPr>
          <p:spPr>
            <a:xfrm>
              <a:off x="38951" y="6809"/>
              <a:ext cx="1220" cy="903"/>
            </a:xfrm>
            <a:prstGeom prst="rect">
              <a:avLst/>
            </a:prstGeom>
            <a:noFill/>
          </p:spPr>
          <p:txBody>
            <a:bodyPr wrap="square" rtlCol="0">
              <a:noAutofit/>
            </a:bodyPr>
            <a:lstStyle/>
            <a:p>
              <a:pPr algn="ctr"/>
              <a:r>
                <a:rPr lang="en-US" sz="1000" dirty="0">
                  <a:sym typeface="+mn-ea"/>
                </a:rPr>
                <a:t>RealTime Weather Data</a:t>
              </a:r>
            </a:p>
          </p:txBody>
        </p:sp>
        <p:sp>
          <p:nvSpPr>
            <p:cNvPr id="69" name="TextBox 46"/>
            <p:cNvSpPr txBox="1"/>
            <p:nvPr/>
          </p:nvSpPr>
          <p:spPr>
            <a:xfrm>
              <a:off x="41365" y="6809"/>
              <a:ext cx="1383" cy="903"/>
            </a:xfrm>
            <a:prstGeom prst="rect">
              <a:avLst/>
            </a:prstGeom>
            <a:noFill/>
          </p:spPr>
          <p:txBody>
            <a:bodyPr wrap="square" rtlCol="0">
              <a:noAutofit/>
            </a:bodyPr>
            <a:lstStyle/>
            <a:p>
              <a:pPr algn="ctr"/>
              <a:r>
                <a:rPr lang="en-US" sz="1000" dirty="0">
                  <a:sym typeface="+mn-ea"/>
                </a:rPr>
                <a:t>Realtime SunPosition Data</a:t>
              </a:r>
            </a:p>
          </p:txBody>
        </p:sp>
        <p:grpSp>
          <p:nvGrpSpPr>
            <p:cNvPr id="70" name="Group 69"/>
            <p:cNvGrpSpPr/>
            <p:nvPr/>
          </p:nvGrpSpPr>
          <p:grpSpPr>
            <a:xfrm>
              <a:off x="34726" y="8929"/>
              <a:ext cx="3410" cy="1641"/>
              <a:chOff x="34726" y="8929"/>
              <a:chExt cx="3410" cy="1641"/>
            </a:xfrm>
          </p:grpSpPr>
          <p:sp>
            <p:nvSpPr>
              <p:cNvPr id="71" name="TextBox 46"/>
              <p:cNvSpPr txBox="1"/>
              <p:nvPr/>
            </p:nvSpPr>
            <p:spPr>
              <a:xfrm>
                <a:off x="34726" y="10136"/>
                <a:ext cx="2839" cy="435"/>
              </a:xfrm>
              <a:prstGeom prst="rect">
                <a:avLst/>
              </a:prstGeom>
              <a:noFill/>
            </p:spPr>
            <p:txBody>
              <a:bodyPr wrap="square" rtlCol="0">
                <a:noAutofit/>
              </a:bodyPr>
              <a:lstStyle/>
              <a:p>
                <a:pPr algn="ctr"/>
                <a:r>
                  <a:rPr lang="en-US" sz="1000" dirty="0">
                    <a:sym typeface="+mn-ea"/>
                  </a:rPr>
                  <a:t>Max Sun Exposure</a:t>
                </a:r>
              </a:p>
            </p:txBody>
          </p:sp>
          <p:sp>
            <p:nvSpPr>
              <p:cNvPr id="72" name="TextBox 46"/>
              <p:cNvSpPr txBox="1"/>
              <p:nvPr/>
            </p:nvSpPr>
            <p:spPr>
              <a:xfrm>
                <a:off x="35298" y="9341"/>
                <a:ext cx="2839" cy="314"/>
              </a:xfrm>
              <a:prstGeom prst="rect">
                <a:avLst/>
              </a:prstGeom>
              <a:noFill/>
            </p:spPr>
            <p:txBody>
              <a:bodyPr wrap="square" rtlCol="0">
                <a:noAutofit/>
              </a:bodyPr>
              <a:lstStyle/>
              <a:p>
                <a:pPr algn="ctr"/>
                <a:r>
                  <a:rPr lang="en-US" sz="1000" dirty="0">
                    <a:sym typeface="+mn-ea"/>
                  </a:rPr>
                  <a:t>Time</a:t>
                </a:r>
              </a:p>
            </p:txBody>
          </p:sp>
          <p:sp>
            <p:nvSpPr>
              <p:cNvPr id="73" name="TextBox 46"/>
              <p:cNvSpPr txBox="1"/>
              <p:nvPr/>
            </p:nvSpPr>
            <p:spPr>
              <a:xfrm>
                <a:off x="35086" y="9708"/>
                <a:ext cx="2839" cy="375"/>
              </a:xfrm>
              <a:prstGeom prst="rect">
                <a:avLst/>
              </a:prstGeom>
              <a:noFill/>
            </p:spPr>
            <p:txBody>
              <a:bodyPr wrap="square" rtlCol="0">
                <a:noAutofit/>
              </a:bodyPr>
              <a:lstStyle/>
              <a:p>
                <a:pPr algn="ctr"/>
                <a:r>
                  <a:rPr lang="en-US" sz="1000" dirty="0">
                    <a:sym typeface="+mn-ea"/>
                  </a:rPr>
                  <a:t>Base Map</a:t>
                </a:r>
              </a:p>
            </p:txBody>
          </p:sp>
          <p:sp>
            <p:nvSpPr>
              <p:cNvPr id="74" name="TextBox 46"/>
              <p:cNvSpPr txBox="1"/>
              <p:nvPr/>
            </p:nvSpPr>
            <p:spPr>
              <a:xfrm>
                <a:off x="34926" y="8929"/>
                <a:ext cx="2839" cy="359"/>
              </a:xfrm>
              <a:prstGeom prst="rect">
                <a:avLst/>
              </a:prstGeom>
              <a:noFill/>
            </p:spPr>
            <p:txBody>
              <a:bodyPr wrap="square" rtlCol="0">
                <a:noAutofit/>
              </a:bodyPr>
              <a:lstStyle/>
              <a:p>
                <a:pPr algn="ctr"/>
                <a:r>
                  <a:rPr lang="en-US" sz="1000" dirty="0">
                    <a:sym typeface="+mn-ea"/>
                  </a:rPr>
                  <a:t>GPS Location</a:t>
                </a:r>
              </a:p>
            </p:txBody>
          </p:sp>
        </p:grpSp>
        <p:grpSp>
          <p:nvGrpSpPr>
            <p:cNvPr id="75" name="Group 74"/>
            <p:cNvGrpSpPr/>
            <p:nvPr/>
          </p:nvGrpSpPr>
          <p:grpSpPr>
            <a:xfrm>
              <a:off x="42857" y="9060"/>
              <a:ext cx="3130" cy="1400"/>
              <a:chOff x="43002" y="9060"/>
              <a:chExt cx="3130" cy="1400"/>
            </a:xfrm>
          </p:grpSpPr>
          <p:sp>
            <p:nvSpPr>
              <p:cNvPr id="76" name="TextBox 46"/>
              <p:cNvSpPr txBox="1"/>
              <p:nvPr/>
            </p:nvSpPr>
            <p:spPr>
              <a:xfrm>
                <a:off x="43293" y="10083"/>
                <a:ext cx="2839" cy="377"/>
              </a:xfrm>
              <a:prstGeom prst="rect">
                <a:avLst/>
              </a:prstGeom>
              <a:noFill/>
            </p:spPr>
            <p:txBody>
              <a:bodyPr wrap="square" rtlCol="0">
                <a:noAutofit/>
              </a:bodyPr>
              <a:lstStyle/>
              <a:p>
                <a:pPr algn="ctr"/>
                <a:r>
                  <a:rPr lang="en-US" sz="1000" dirty="0">
                    <a:sym typeface="+mn-ea"/>
                  </a:rPr>
                  <a:t>Navigation Instruction</a:t>
                </a:r>
              </a:p>
            </p:txBody>
          </p:sp>
          <p:sp>
            <p:nvSpPr>
              <p:cNvPr id="78" name="TextBox 46"/>
              <p:cNvSpPr txBox="1"/>
              <p:nvPr/>
            </p:nvSpPr>
            <p:spPr>
              <a:xfrm>
                <a:off x="43002" y="9060"/>
                <a:ext cx="2839" cy="281"/>
              </a:xfrm>
              <a:prstGeom prst="rect">
                <a:avLst/>
              </a:prstGeom>
              <a:noFill/>
            </p:spPr>
            <p:txBody>
              <a:bodyPr wrap="square" rtlCol="0">
                <a:noAutofit/>
              </a:bodyPr>
              <a:lstStyle/>
              <a:p>
                <a:pPr algn="ctr"/>
                <a:r>
                  <a:rPr lang="en-US" sz="1000" dirty="0">
                    <a:sym typeface="+mn-ea"/>
                  </a:rPr>
                  <a:t>Final Route</a:t>
                </a:r>
              </a:p>
            </p:txBody>
          </p:sp>
        </p:grpSp>
        <p:sp>
          <p:nvSpPr>
            <p:cNvPr id="79" name="TextBox 46"/>
            <p:cNvSpPr txBox="1"/>
            <p:nvPr/>
          </p:nvSpPr>
          <p:spPr>
            <a:xfrm>
              <a:off x="41182" y="12101"/>
              <a:ext cx="1566" cy="865"/>
            </a:xfrm>
            <a:prstGeom prst="rect">
              <a:avLst/>
            </a:prstGeom>
            <a:noFill/>
          </p:spPr>
          <p:txBody>
            <a:bodyPr wrap="square" rtlCol="0">
              <a:noAutofit/>
            </a:bodyPr>
            <a:lstStyle/>
            <a:p>
              <a:pPr algn="ctr"/>
              <a:r>
                <a:rPr lang="en-US" sz="1000" dirty="0">
                  <a:sym typeface="+mn-ea"/>
                </a:rPr>
                <a:t>Offline Infrastructure Data</a:t>
              </a:r>
            </a:p>
          </p:txBody>
        </p:sp>
        <p:sp>
          <p:nvSpPr>
            <p:cNvPr id="80" name="TextBox 46"/>
            <p:cNvSpPr txBox="1"/>
            <p:nvPr/>
          </p:nvSpPr>
          <p:spPr>
            <a:xfrm>
              <a:off x="40076" y="12071"/>
              <a:ext cx="1200" cy="999"/>
            </a:xfrm>
            <a:prstGeom prst="rect">
              <a:avLst/>
            </a:prstGeom>
            <a:noFill/>
          </p:spPr>
          <p:txBody>
            <a:bodyPr wrap="square" rtlCol="0">
              <a:noAutofit/>
            </a:bodyPr>
            <a:lstStyle/>
            <a:p>
              <a:pPr algn="ctr"/>
              <a:r>
                <a:rPr lang="en-US" sz="1000" dirty="0">
                  <a:sym typeface="+mn-ea"/>
                </a:rPr>
                <a:t>Offline Weather Data</a:t>
              </a:r>
            </a:p>
          </p:txBody>
        </p:sp>
        <p:cxnSp>
          <p:nvCxnSpPr>
            <p:cNvPr id="81" name="Straight Arrow Connector 80"/>
            <p:cNvCxnSpPr/>
            <p:nvPr/>
          </p:nvCxnSpPr>
          <p:spPr>
            <a:xfrm>
              <a:off x="39548" y="7658"/>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a:off x="40628" y="7665"/>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83" name="Group 82"/>
            <p:cNvGrpSpPr/>
            <p:nvPr/>
          </p:nvGrpSpPr>
          <p:grpSpPr>
            <a:xfrm>
              <a:off x="38573" y="7448"/>
              <a:ext cx="497" cy="1445"/>
              <a:chOff x="37474" y="4044"/>
              <a:chExt cx="1383" cy="1436"/>
            </a:xfrm>
          </p:grpSpPr>
          <p:cxnSp>
            <p:nvCxnSpPr>
              <p:cNvPr id="84" name="Straight Arrow Connector 83"/>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86" name="Group 85"/>
            <p:cNvGrpSpPr/>
            <p:nvPr/>
          </p:nvGrpSpPr>
          <p:grpSpPr>
            <a:xfrm>
              <a:off x="41148" y="7424"/>
              <a:ext cx="536" cy="1449"/>
              <a:chOff x="38846" y="4040"/>
              <a:chExt cx="1492" cy="1440"/>
            </a:xfrm>
          </p:grpSpPr>
          <p:cxnSp>
            <p:nvCxnSpPr>
              <p:cNvPr id="87" name="Straight Arrow Connector 86"/>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cxnSp>
          <p:nvCxnSpPr>
            <p:cNvPr id="90" name="Straight Arrow Connector 89"/>
            <p:cNvCxnSpPr/>
            <p:nvPr/>
          </p:nvCxnSpPr>
          <p:spPr>
            <a:xfrm>
              <a:off x="41693" y="9219"/>
              <a:ext cx="1843" cy="29"/>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p:nvPr/>
          </p:nvCxnSpPr>
          <p:spPr>
            <a:xfrm>
              <a:off x="41712" y="10263"/>
              <a:ext cx="1737" cy="2"/>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37211" y="10360"/>
              <a:ext cx="1476" cy="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a:off x="37211" y="9968"/>
              <a:ext cx="1456" cy="9"/>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endCxn id="62" idx="1"/>
            </p:cNvCxnSpPr>
            <p:nvPr/>
          </p:nvCxnSpPr>
          <p:spPr>
            <a:xfrm>
              <a:off x="37229" y="9565"/>
              <a:ext cx="1481" cy="1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37229" y="9111"/>
              <a:ext cx="1495" cy="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V="1">
              <a:off x="39694" y="10563"/>
              <a:ext cx="13" cy="157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p:nvPr/>
          </p:nvCxnSpPr>
          <p:spPr>
            <a:xfrm flipV="1">
              <a:off x="40619" y="10573"/>
              <a:ext cx="0" cy="148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98" name="Group 97"/>
            <p:cNvGrpSpPr/>
            <p:nvPr/>
          </p:nvGrpSpPr>
          <p:grpSpPr>
            <a:xfrm>
              <a:off x="41138" y="10621"/>
              <a:ext cx="546" cy="1692"/>
              <a:chOff x="38819" y="2363"/>
              <a:chExt cx="1519" cy="1681"/>
            </a:xfrm>
          </p:grpSpPr>
          <p:cxnSp>
            <p:nvCxnSpPr>
              <p:cNvPr id="99" name="Straight Arrow Connector 98"/>
              <p:cNvCxnSpPr/>
              <p:nvPr/>
            </p:nvCxnSpPr>
            <p:spPr>
              <a:xfrm flipH="1" flipV="1">
                <a:off x="38819" y="2363"/>
                <a:ext cx="28" cy="168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101" name="Group 100"/>
            <p:cNvGrpSpPr/>
            <p:nvPr/>
          </p:nvGrpSpPr>
          <p:grpSpPr>
            <a:xfrm>
              <a:off x="38724" y="10635"/>
              <a:ext cx="496" cy="1678"/>
              <a:chOff x="37474" y="2376"/>
              <a:chExt cx="1381" cy="1668"/>
            </a:xfrm>
          </p:grpSpPr>
          <p:cxnSp>
            <p:nvCxnSpPr>
              <p:cNvPr id="102" name="Straight Arrow Connector 101"/>
              <p:cNvCxnSpPr/>
              <p:nvPr/>
            </p:nvCxnSpPr>
            <p:spPr>
              <a:xfrm flipV="1">
                <a:off x="38847" y="2376"/>
                <a:ext cx="8" cy="166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sp>
        <p:nvSpPr>
          <p:cNvPr id="179" name="TextBox 46"/>
          <p:cNvSpPr txBox="1"/>
          <p:nvPr/>
        </p:nvSpPr>
        <p:spPr>
          <a:xfrm>
            <a:off x="2432685" y="1779270"/>
            <a:ext cx="1802765" cy="276225"/>
          </a:xfrm>
          <a:prstGeom prst="rect">
            <a:avLst/>
          </a:prstGeom>
          <a:noFill/>
        </p:spPr>
        <p:txBody>
          <a:bodyPr wrap="square" rtlCol="0">
            <a:noAutofit/>
          </a:bodyPr>
          <a:lstStyle/>
          <a:p>
            <a:pPr algn="ctr"/>
            <a:r>
              <a:rPr lang="en-US" sz="1000" dirty="0">
                <a:sym typeface="+mn-ea"/>
              </a:rPr>
              <a:t>Destination</a:t>
            </a:r>
          </a:p>
        </p:txBody>
      </p:sp>
      <p:grpSp>
        <p:nvGrpSpPr>
          <p:cNvPr id="181" name="Group 180"/>
          <p:cNvGrpSpPr/>
          <p:nvPr/>
        </p:nvGrpSpPr>
        <p:grpSpPr>
          <a:xfrm>
            <a:off x="3894455" y="1856105"/>
            <a:ext cx="1054100" cy="295275"/>
            <a:chOff x="37474" y="4044"/>
            <a:chExt cx="1383" cy="1436"/>
          </a:xfrm>
        </p:grpSpPr>
        <p:cxnSp>
          <p:nvCxnSpPr>
            <p:cNvPr id="182" name="Straight Arrow Connector 181"/>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4" name="Group 3"/>
          <p:cNvGrpSpPr/>
          <p:nvPr/>
        </p:nvGrpSpPr>
        <p:grpSpPr>
          <a:xfrm flipV="1">
            <a:off x="3888740" y="3260090"/>
            <a:ext cx="1054100" cy="364490"/>
            <a:chOff x="37474" y="4044"/>
            <a:chExt cx="1383" cy="1436"/>
          </a:xfrm>
        </p:grpSpPr>
        <p:cxnSp>
          <p:nvCxnSpPr>
            <p:cNvPr id="5" name="Straight Arrow Connector 4"/>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sp>
        <p:nvSpPr>
          <p:cNvPr id="7" name="TextBox 46"/>
          <p:cNvSpPr txBox="1"/>
          <p:nvPr/>
        </p:nvSpPr>
        <p:spPr>
          <a:xfrm>
            <a:off x="2668905" y="3486785"/>
            <a:ext cx="1802765" cy="276225"/>
          </a:xfrm>
          <a:prstGeom prst="rect">
            <a:avLst/>
          </a:prstGeom>
          <a:noFill/>
        </p:spPr>
        <p:txBody>
          <a:bodyPr wrap="square" rtlCol="0">
            <a:noAutofit/>
          </a:bodyPr>
          <a:lstStyle/>
          <a:p>
            <a:pPr algn="ctr"/>
            <a:r>
              <a:rPr lang="en-US" sz="1000" dirty="0">
                <a:sym typeface="+mn-ea"/>
              </a:rPr>
              <a:t>Stops</a:t>
            </a:r>
          </a:p>
        </p:txBody>
      </p:sp>
      <p:sp>
        <p:nvSpPr>
          <p:cNvPr id="332" name="TextBox 46"/>
          <p:cNvSpPr txBox="1"/>
          <p:nvPr/>
        </p:nvSpPr>
        <p:spPr>
          <a:xfrm>
            <a:off x="3599180" y="6101080"/>
            <a:ext cx="4238625" cy="528320"/>
          </a:xfrm>
          <a:prstGeom prst="rect">
            <a:avLst/>
          </a:prstGeom>
          <a:noFill/>
        </p:spPr>
        <p:txBody>
          <a:bodyPr wrap="square" rtlCol="0">
            <a:noAutofit/>
          </a:bodyPr>
          <a:lstStyle/>
          <a:p>
            <a:pPr algn="ctr"/>
            <a:r>
              <a:rPr lang="en-US" sz="2800" dirty="0"/>
              <a:t>Level 1</a:t>
            </a:r>
            <a:endParaRPr lang="en-US" sz="1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103"/>
          <p:cNvGrpSpPr/>
          <p:nvPr/>
        </p:nvGrpSpPr>
        <p:grpSpPr>
          <a:xfrm>
            <a:off x="2538095" y="1412240"/>
            <a:ext cx="1802765" cy="1076960"/>
            <a:chOff x="5033" y="8463"/>
            <a:chExt cx="2839" cy="1696"/>
          </a:xfrm>
        </p:grpSpPr>
        <p:grpSp>
          <p:nvGrpSpPr>
            <p:cNvPr id="105" name="Group 104"/>
            <p:cNvGrpSpPr/>
            <p:nvPr/>
          </p:nvGrpSpPr>
          <p:grpSpPr>
            <a:xfrm>
              <a:off x="5033" y="8463"/>
              <a:ext cx="2839" cy="1694"/>
              <a:chOff x="15240000" y="3159803"/>
              <a:chExt cx="1802738" cy="1075932"/>
            </a:xfrm>
          </p:grpSpPr>
          <p:sp>
            <p:nvSpPr>
              <p:cNvPr id="106"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46"/>
              <p:cNvSpPr txBox="1"/>
              <p:nvPr/>
            </p:nvSpPr>
            <p:spPr>
              <a:xfrm>
                <a:off x="15240000" y="3310332"/>
                <a:ext cx="1802738" cy="723428"/>
              </a:xfrm>
              <a:prstGeom prst="rect">
                <a:avLst/>
              </a:prstGeom>
              <a:noFill/>
            </p:spPr>
            <p:txBody>
              <a:bodyPr wrap="square" rtlCol="0">
                <a:noAutofit/>
              </a:bodyPr>
              <a:lstStyle/>
              <a:p>
                <a:pPr algn="ctr"/>
                <a:r>
                  <a:rPr lang="en-US" dirty="0">
                    <a:sym typeface="+mn-ea"/>
                  </a:rPr>
                  <a:t>Initialize Model</a:t>
                </a:r>
                <a:endParaRPr lang="en-US" dirty="0"/>
              </a:p>
            </p:txBody>
          </p:sp>
        </p:grpSp>
        <p:sp>
          <p:nvSpPr>
            <p:cNvPr id="108" name="TextBox 46"/>
            <p:cNvSpPr txBox="1"/>
            <p:nvPr/>
          </p:nvSpPr>
          <p:spPr>
            <a:xfrm>
              <a:off x="6660" y="9618"/>
              <a:ext cx="1094" cy="541"/>
            </a:xfrm>
            <a:prstGeom prst="rect">
              <a:avLst/>
            </a:prstGeom>
            <a:noFill/>
          </p:spPr>
          <p:txBody>
            <a:bodyPr wrap="square" rtlCol="0">
              <a:noAutofit/>
            </a:bodyPr>
            <a:lstStyle/>
            <a:p>
              <a:pPr algn="ctr"/>
              <a:r>
                <a:rPr lang="en-US" dirty="0"/>
                <a:t>A1</a:t>
              </a:r>
            </a:p>
          </p:txBody>
        </p:sp>
      </p:grpSp>
      <p:grpSp>
        <p:nvGrpSpPr>
          <p:cNvPr id="109" name="Group 108"/>
          <p:cNvGrpSpPr/>
          <p:nvPr/>
        </p:nvGrpSpPr>
        <p:grpSpPr>
          <a:xfrm>
            <a:off x="5828030" y="2553335"/>
            <a:ext cx="1802765" cy="1075690"/>
            <a:chOff x="5033" y="8463"/>
            <a:chExt cx="2839" cy="1694"/>
          </a:xfrm>
        </p:grpSpPr>
        <p:grpSp>
          <p:nvGrpSpPr>
            <p:cNvPr id="110" name="Group 109"/>
            <p:cNvGrpSpPr/>
            <p:nvPr/>
          </p:nvGrpSpPr>
          <p:grpSpPr>
            <a:xfrm>
              <a:off x="5033" y="8463"/>
              <a:ext cx="2839" cy="1694"/>
              <a:chOff x="15240000" y="3159803"/>
              <a:chExt cx="1802738" cy="1075932"/>
            </a:xfrm>
          </p:grpSpPr>
          <p:sp>
            <p:nvSpPr>
              <p:cNvPr id="111"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46"/>
              <p:cNvSpPr txBox="1"/>
              <p:nvPr/>
            </p:nvSpPr>
            <p:spPr>
              <a:xfrm>
                <a:off x="15240000" y="3310332"/>
                <a:ext cx="1802738" cy="723428"/>
              </a:xfrm>
              <a:prstGeom prst="rect">
                <a:avLst/>
              </a:prstGeom>
              <a:noFill/>
            </p:spPr>
            <p:txBody>
              <a:bodyPr wrap="square" rtlCol="0">
                <a:noAutofit/>
              </a:bodyPr>
              <a:lstStyle/>
              <a:p>
                <a:pPr algn="ctr"/>
                <a:r>
                  <a:rPr lang="en-US" dirty="0"/>
                  <a:t>Plan Route</a:t>
                </a:r>
              </a:p>
            </p:txBody>
          </p:sp>
        </p:grpSp>
        <p:sp>
          <p:nvSpPr>
            <p:cNvPr id="113" name="TextBox 46"/>
            <p:cNvSpPr txBox="1"/>
            <p:nvPr/>
          </p:nvSpPr>
          <p:spPr>
            <a:xfrm>
              <a:off x="6523" y="9471"/>
              <a:ext cx="1094" cy="541"/>
            </a:xfrm>
            <a:prstGeom prst="rect">
              <a:avLst/>
            </a:prstGeom>
            <a:noFill/>
          </p:spPr>
          <p:txBody>
            <a:bodyPr wrap="square" rtlCol="0">
              <a:noAutofit/>
            </a:bodyPr>
            <a:lstStyle/>
            <a:p>
              <a:pPr algn="ctr"/>
              <a:r>
                <a:rPr lang="en-US" dirty="0"/>
                <a:t>A2</a:t>
              </a:r>
            </a:p>
          </p:txBody>
        </p:sp>
      </p:grpSp>
      <p:grpSp>
        <p:nvGrpSpPr>
          <p:cNvPr id="114" name="Group 113"/>
          <p:cNvGrpSpPr/>
          <p:nvPr/>
        </p:nvGrpSpPr>
        <p:grpSpPr>
          <a:xfrm>
            <a:off x="8863330" y="3698240"/>
            <a:ext cx="1802765" cy="1075690"/>
            <a:chOff x="5033" y="8463"/>
            <a:chExt cx="2839" cy="1694"/>
          </a:xfrm>
        </p:grpSpPr>
        <p:grpSp>
          <p:nvGrpSpPr>
            <p:cNvPr id="115" name="Group 114"/>
            <p:cNvGrpSpPr/>
            <p:nvPr/>
          </p:nvGrpSpPr>
          <p:grpSpPr>
            <a:xfrm>
              <a:off x="5033" y="8463"/>
              <a:ext cx="2839" cy="1694"/>
              <a:chOff x="15240000" y="3159803"/>
              <a:chExt cx="1802738" cy="1075932"/>
            </a:xfrm>
          </p:grpSpPr>
          <p:sp>
            <p:nvSpPr>
              <p:cNvPr id="116"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46"/>
              <p:cNvSpPr txBox="1"/>
              <p:nvPr/>
            </p:nvSpPr>
            <p:spPr>
              <a:xfrm>
                <a:off x="15240000" y="3310332"/>
                <a:ext cx="1802738" cy="723428"/>
              </a:xfrm>
              <a:prstGeom prst="rect">
                <a:avLst/>
              </a:prstGeom>
              <a:noFill/>
            </p:spPr>
            <p:txBody>
              <a:bodyPr wrap="square" rtlCol="0">
                <a:noAutofit/>
              </a:bodyPr>
              <a:lstStyle/>
              <a:p>
                <a:pPr algn="ctr"/>
                <a:r>
                  <a:rPr lang="en-US" dirty="0"/>
                  <a:t>Navigation</a:t>
                </a:r>
              </a:p>
            </p:txBody>
          </p:sp>
        </p:grpSp>
        <p:sp>
          <p:nvSpPr>
            <p:cNvPr id="118" name="TextBox 46"/>
            <p:cNvSpPr txBox="1"/>
            <p:nvPr/>
          </p:nvSpPr>
          <p:spPr>
            <a:xfrm>
              <a:off x="6505" y="9616"/>
              <a:ext cx="1094" cy="541"/>
            </a:xfrm>
            <a:prstGeom prst="rect">
              <a:avLst/>
            </a:prstGeom>
            <a:noFill/>
          </p:spPr>
          <p:txBody>
            <a:bodyPr wrap="square" rtlCol="0">
              <a:noAutofit/>
            </a:bodyPr>
            <a:lstStyle/>
            <a:p>
              <a:pPr algn="ctr"/>
              <a:r>
                <a:rPr lang="en-US" dirty="0"/>
                <a:t>A3</a:t>
              </a:r>
            </a:p>
          </p:txBody>
        </p:sp>
      </p:grpSp>
      <p:grpSp>
        <p:nvGrpSpPr>
          <p:cNvPr id="120" name="Group 119"/>
          <p:cNvGrpSpPr/>
          <p:nvPr/>
        </p:nvGrpSpPr>
        <p:grpSpPr>
          <a:xfrm>
            <a:off x="4977765" y="1224280"/>
            <a:ext cx="3503930" cy="1345565"/>
            <a:chOff x="15917" y="6131"/>
            <a:chExt cx="5518" cy="2119"/>
          </a:xfrm>
        </p:grpSpPr>
        <p:sp>
          <p:nvSpPr>
            <p:cNvPr id="121" name="TextBox 46"/>
            <p:cNvSpPr txBox="1"/>
            <p:nvPr/>
          </p:nvSpPr>
          <p:spPr>
            <a:xfrm>
              <a:off x="15917" y="6167"/>
              <a:ext cx="1481" cy="901"/>
            </a:xfrm>
            <a:prstGeom prst="rect">
              <a:avLst/>
            </a:prstGeom>
            <a:noFill/>
          </p:spPr>
          <p:txBody>
            <a:bodyPr wrap="square" rtlCol="0">
              <a:noAutofit/>
            </a:bodyPr>
            <a:lstStyle/>
            <a:p>
              <a:pPr algn="ctr"/>
              <a:r>
                <a:rPr lang="en-US" sz="1000" dirty="0">
                  <a:sym typeface="+mn-ea"/>
                </a:rPr>
                <a:t>RealTime Infrastructure Data</a:t>
              </a:r>
            </a:p>
          </p:txBody>
        </p:sp>
        <p:sp>
          <p:nvSpPr>
            <p:cNvPr id="122" name="TextBox 46"/>
            <p:cNvSpPr txBox="1"/>
            <p:nvPr/>
          </p:nvSpPr>
          <p:spPr>
            <a:xfrm>
              <a:off x="18859" y="6131"/>
              <a:ext cx="1160" cy="885"/>
            </a:xfrm>
            <a:prstGeom prst="rect">
              <a:avLst/>
            </a:prstGeom>
            <a:noFill/>
          </p:spPr>
          <p:txBody>
            <a:bodyPr wrap="square" rtlCol="0">
              <a:noAutofit/>
            </a:bodyPr>
            <a:lstStyle/>
            <a:p>
              <a:pPr algn="ctr"/>
              <a:r>
                <a:rPr lang="en-US" sz="1000" dirty="0">
                  <a:sym typeface="+mn-ea"/>
                </a:rPr>
                <a:t>RealTime Route Data</a:t>
              </a:r>
            </a:p>
          </p:txBody>
        </p:sp>
        <p:sp>
          <p:nvSpPr>
            <p:cNvPr id="123" name="TextBox 46"/>
            <p:cNvSpPr txBox="1"/>
            <p:nvPr/>
          </p:nvSpPr>
          <p:spPr>
            <a:xfrm>
              <a:off x="17639" y="6167"/>
              <a:ext cx="1220" cy="903"/>
            </a:xfrm>
            <a:prstGeom prst="rect">
              <a:avLst/>
            </a:prstGeom>
            <a:noFill/>
          </p:spPr>
          <p:txBody>
            <a:bodyPr wrap="square" rtlCol="0">
              <a:noAutofit/>
            </a:bodyPr>
            <a:lstStyle/>
            <a:p>
              <a:pPr algn="ctr"/>
              <a:r>
                <a:rPr lang="en-US" sz="1000" dirty="0">
                  <a:sym typeface="+mn-ea"/>
                </a:rPr>
                <a:t>RealTime Weather Data</a:t>
              </a:r>
            </a:p>
          </p:txBody>
        </p:sp>
        <p:sp>
          <p:nvSpPr>
            <p:cNvPr id="124" name="TextBox 46"/>
            <p:cNvSpPr txBox="1"/>
            <p:nvPr/>
          </p:nvSpPr>
          <p:spPr>
            <a:xfrm>
              <a:off x="20053" y="6167"/>
              <a:ext cx="1383" cy="903"/>
            </a:xfrm>
            <a:prstGeom prst="rect">
              <a:avLst/>
            </a:prstGeom>
            <a:noFill/>
          </p:spPr>
          <p:txBody>
            <a:bodyPr wrap="square" rtlCol="0">
              <a:noAutofit/>
            </a:bodyPr>
            <a:lstStyle/>
            <a:p>
              <a:pPr algn="ctr"/>
              <a:r>
                <a:rPr lang="en-US" sz="1000" dirty="0">
                  <a:sym typeface="+mn-ea"/>
                </a:rPr>
                <a:t>Realtime SunPosition Data</a:t>
              </a:r>
            </a:p>
          </p:txBody>
        </p:sp>
        <p:cxnSp>
          <p:nvCxnSpPr>
            <p:cNvPr id="125" name="Straight Arrow Connector 124"/>
            <p:cNvCxnSpPr/>
            <p:nvPr/>
          </p:nvCxnSpPr>
          <p:spPr>
            <a:xfrm>
              <a:off x="18236" y="7016"/>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p:nvPr/>
          </p:nvCxnSpPr>
          <p:spPr>
            <a:xfrm>
              <a:off x="19316" y="7023"/>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27" name="Group 126"/>
            <p:cNvGrpSpPr/>
            <p:nvPr/>
          </p:nvGrpSpPr>
          <p:grpSpPr>
            <a:xfrm>
              <a:off x="17261" y="6806"/>
              <a:ext cx="497" cy="1445"/>
              <a:chOff x="37474" y="4044"/>
              <a:chExt cx="1383" cy="1436"/>
            </a:xfrm>
          </p:grpSpPr>
          <p:cxnSp>
            <p:nvCxnSpPr>
              <p:cNvPr id="128" name="Straight Arrow Connector 127"/>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130" name="Group 129"/>
            <p:cNvGrpSpPr/>
            <p:nvPr/>
          </p:nvGrpSpPr>
          <p:grpSpPr>
            <a:xfrm>
              <a:off x="19836" y="6782"/>
              <a:ext cx="536" cy="1449"/>
              <a:chOff x="38846" y="4040"/>
              <a:chExt cx="1492" cy="1440"/>
            </a:xfrm>
          </p:grpSpPr>
          <p:cxnSp>
            <p:nvCxnSpPr>
              <p:cNvPr id="131" name="Straight Arrow Connector 130"/>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grpSp>
      <p:grpSp>
        <p:nvGrpSpPr>
          <p:cNvPr id="145" name="Group 144"/>
          <p:cNvGrpSpPr/>
          <p:nvPr/>
        </p:nvGrpSpPr>
        <p:grpSpPr>
          <a:xfrm>
            <a:off x="5090160" y="3632835"/>
            <a:ext cx="3313430" cy="1591310"/>
            <a:chOff x="16304" y="9888"/>
            <a:chExt cx="5218" cy="2506"/>
          </a:xfrm>
        </p:grpSpPr>
        <p:sp>
          <p:nvSpPr>
            <p:cNvPr id="133" name="TextBox 46"/>
            <p:cNvSpPr txBox="1"/>
            <p:nvPr/>
          </p:nvSpPr>
          <p:spPr>
            <a:xfrm>
              <a:off x="17930" y="11420"/>
              <a:ext cx="1189" cy="764"/>
            </a:xfrm>
            <a:prstGeom prst="rect">
              <a:avLst/>
            </a:prstGeom>
            <a:noFill/>
          </p:spPr>
          <p:txBody>
            <a:bodyPr wrap="square" rtlCol="0">
              <a:noAutofit/>
            </a:bodyPr>
            <a:lstStyle/>
            <a:p>
              <a:pPr algn="ctr"/>
              <a:r>
                <a:rPr lang="en-US" sz="1000" dirty="0">
                  <a:sym typeface="+mn-ea"/>
                </a:rPr>
                <a:t>Offline Route Data</a:t>
              </a:r>
            </a:p>
          </p:txBody>
        </p:sp>
        <p:sp>
          <p:nvSpPr>
            <p:cNvPr id="134" name="TextBox 46"/>
            <p:cNvSpPr txBox="1"/>
            <p:nvPr/>
          </p:nvSpPr>
          <p:spPr>
            <a:xfrm>
              <a:off x="16304" y="11459"/>
              <a:ext cx="1540" cy="832"/>
            </a:xfrm>
            <a:prstGeom prst="rect">
              <a:avLst/>
            </a:prstGeom>
            <a:noFill/>
          </p:spPr>
          <p:txBody>
            <a:bodyPr wrap="square" rtlCol="0">
              <a:noAutofit/>
            </a:bodyPr>
            <a:lstStyle/>
            <a:p>
              <a:pPr algn="ctr"/>
              <a:r>
                <a:rPr lang="en-US" sz="1000" dirty="0"/>
                <a:t>Offline SunPosition Data</a:t>
              </a:r>
            </a:p>
          </p:txBody>
        </p:sp>
        <p:sp>
          <p:nvSpPr>
            <p:cNvPr id="135" name="TextBox 46"/>
            <p:cNvSpPr txBox="1"/>
            <p:nvPr/>
          </p:nvSpPr>
          <p:spPr>
            <a:xfrm>
              <a:off x="19956" y="11426"/>
              <a:ext cx="1566" cy="865"/>
            </a:xfrm>
            <a:prstGeom prst="rect">
              <a:avLst/>
            </a:prstGeom>
            <a:noFill/>
          </p:spPr>
          <p:txBody>
            <a:bodyPr wrap="square" rtlCol="0">
              <a:noAutofit/>
            </a:bodyPr>
            <a:lstStyle/>
            <a:p>
              <a:pPr algn="ctr"/>
              <a:r>
                <a:rPr lang="en-US" sz="1000" dirty="0">
                  <a:sym typeface="+mn-ea"/>
                </a:rPr>
                <a:t>Offline Infrastructure Data</a:t>
              </a:r>
            </a:p>
          </p:txBody>
        </p:sp>
        <p:sp>
          <p:nvSpPr>
            <p:cNvPr id="136" name="TextBox 46"/>
            <p:cNvSpPr txBox="1"/>
            <p:nvPr/>
          </p:nvSpPr>
          <p:spPr>
            <a:xfrm>
              <a:off x="18850" y="11396"/>
              <a:ext cx="1200" cy="999"/>
            </a:xfrm>
            <a:prstGeom prst="rect">
              <a:avLst/>
            </a:prstGeom>
            <a:noFill/>
          </p:spPr>
          <p:txBody>
            <a:bodyPr wrap="square" rtlCol="0">
              <a:noAutofit/>
            </a:bodyPr>
            <a:lstStyle/>
            <a:p>
              <a:pPr algn="ctr"/>
              <a:r>
                <a:rPr lang="en-US" sz="1000" dirty="0">
                  <a:sym typeface="+mn-ea"/>
                </a:rPr>
                <a:t>Offline Weather Data</a:t>
              </a:r>
            </a:p>
          </p:txBody>
        </p:sp>
        <p:cxnSp>
          <p:nvCxnSpPr>
            <p:cNvPr id="137" name="Straight Arrow Connector 136"/>
            <p:cNvCxnSpPr/>
            <p:nvPr/>
          </p:nvCxnSpPr>
          <p:spPr>
            <a:xfrm flipV="1">
              <a:off x="18468" y="9888"/>
              <a:ext cx="13" cy="157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p:nvPr/>
          </p:nvCxnSpPr>
          <p:spPr>
            <a:xfrm flipV="1">
              <a:off x="19393" y="9898"/>
              <a:ext cx="0" cy="148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139" name="Group 138"/>
            <p:cNvGrpSpPr/>
            <p:nvPr/>
          </p:nvGrpSpPr>
          <p:grpSpPr>
            <a:xfrm>
              <a:off x="19912" y="9946"/>
              <a:ext cx="546" cy="1692"/>
              <a:chOff x="38819" y="2363"/>
              <a:chExt cx="1519" cy="1681"/>
            </a:xfrm>
          </p:grpSpPr>
          <p:cxnSp>
            <p:nvCxnSpPr>
              <p:cNvPr id="140" name="Straight Arrow Connector 139"/>
              <p:cNvCxnSpPr/>
              <p:nvPr/>
            </p:nvCxnSpPr>
            <p:spPr>
              <a:xfrm flipH="1" flipV="1">
                <a:off x="38819" y="2363"/>
                <a:ext cx="28" cy="168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142" name="Group 141"/>
            <p:cNvGrpSpPr/>
            <p:nvPr/>
          </p:nvGrpSpPr>
          <p:grpSpPr>
            <a:xfrm>
              <a:off x="17498" y="9960"/>
              <a:ext cx="496" cy="1678"/>
              <a:chOff x="37474" y="2376"/>
              <a:chExt cx="1381" cy="1668"/>
            </a:xfrm>
          </p:grpSpPr>
          <p:cxnSp>
            <p:nvCxnSpPr>
              <p:cNvPr id="143" name="Straight Arrow Connector 142"/>
              <p:cNvCxnSpPr/>
              <p:nvPr/>
            </p:nvCxnSpPr>
            <p:spPr>
              <a:xfrm flipV="1">
                <a:off x="38847" y="2376"/>
                <a:ext cx="8" cy="166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grpSp>
        <p:nvGrpSpPr>
          <p:cNvPr id="148" name="Group 147"/>
          <p:cNvGrpSpPr/>
          <p:nvPr/>
        </p:nvGrpSpPr>
        <p:grpSpPr>
          <a:xfrm>
            <a:off x="7630795" y="2703830"/>
            <a:ext cx="2541270" cy="177800"/>
            <a:chOff x="20381" y="8418"/>
            <a:chExt cx="4002" cy="280"/>
          </a:xfrm>
        </p:grpSpPr>
        <p:sp>
          <p:nvSpPr>
            <p:cNvPr id="149" name="TextBox 46"/>
            <p:cNvSpPr txBox="1"/>
            <p:nvPr/>
          </p:nvSpPr>
          <p:spPr>
            <a:xfrm>
              <a:off x="21545" y="8418"/>
              <a:ext cx="2839" cy="281"/>
            </a:xfrm>
            <a:prstGeom prst="rect">
              <a:avLst/>
            </a:prstGeom>
            <a:noFill/>
          </p:spPr>
          <p:txBody>
            <a:bodyPr wrap="square" rtlCol="0">
              <a:noAutofit/>
            </a:bodyPr>
            <a:lstStyle/>
            <a:p>
              <a:pPr algn="ctr"/>
              <a:r>
                <a:rPr lang="en-US" sz="1000" dirty="0">
                  <a:sym typeface="+mn-ea"/>
                </a:rPr>
                <a:t>Final Route</a:t>
              </a:r>
            </a:p>
          </p:txBody>
        </p:sp>
        <p:cxnSp>
          <p:nvCxnSpPr>
            <p:cNvPr id="150" name="Straight Arrow Connector 149"/>
            <p:cNvCxnSpPr/>
            <p:nvPr/>
          </p:nvCxnSpPr>
          <p:spPr>
            <a:xfrm>
              <a:off x="20381" y="8577"/>
              <a:ext cx="1843" cy="29"/>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52" name="Group 151"/>
          <p:cNvGrpSpPr/>
          <p:nvPr/>
        </p:nvGrpSpPr>
        <p:grpSpPr>
          <a:xfrm>
            <a:off x="10666095" y="4026535"/>
            <a:ext cx="1447165" cy="473075"/>
            <a:chOff x="20304" y="9315"/>
            <a:chExt cx="2279" cy="745"/>
          </a:xfrm>
        </p:grpSpPr>
        <p:sp>
          <p:nvSpPr>
            <p:cNvPr id="153" name="TextBox 46"/>
            <p:cNvSpPr txBox="1"/>
            <p:nvPr/>
          </p:nvSpPr>
          <p:spPr>
            <a:xfrm>
              <a:off x="20892" y="9315"/>
              <a:ext cx="1691" cy="745"/>
            </a:xfrm>
            <a:prstGeom prst="rect">
              <a:avLst/>
            </a:prstGeom>
            <a:noFill/>
          </p:spPr>
          <p:txBody>
            <a:bodyPr wrap="square" rtlCol="0">
              <a:noAutofit/>
            </a:bodyPr>
            <a:lstStyle/>
            <a:p>
              <a:pPr algn="ctr"/>
              <a:r>
                <a:rPr lang="en-US" sz="1000" dirty="0">
                  <a:sym typeface="+mn-ea"/>
                </a:rPr>
                <a:t>Navigation Instruction</a:t>
              </a:r>
            </a:p>
          </p:txBody>
        </p:sp>
        <p:cxnSp>
          <p:nvCxnSpPr>
            <p:cNvPr id="154" name="Straight Arrow Connector 153"/>
            <p:cNvCxnSpPr/>
            <p:nvPr/>
          </p:nvCxnSpPr>
          <p:spPr>
            <a:xfrm flipV="1">
              <a:off x="20304" y="9607"/>
              <a:ext cx="939" cy="12"/>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56" name="Group 155"/>
          <p:cNvGrpSpPr/>
          <p:nvPr/>
        </p:nvGrpSpPr>
        <p:grpSpPr>
          <a:xfrm>
            <a:off x="0" y="1446530"/>
            <a:ext cx="2538095" cy="1041400"/>
            <a:chOff x="13414" y="8287"/>
            <a:chExt cx="3997" cy="1640"/>
          </a:xfrm>
        </p:grpSpPr>
        <p:grpSp>
          <p:nvGrpSpPr>
            <p:cNvPr id="157" name="Group 156"/>
            <p:cNvGrpSpPr/>
            <p:nvPr/>
          </p:nvGrpSpPr>
          <p:grpSpPr>
            <a:xfrm>
              <a:off x="13414" y="8287"/>
              <a:ext cx="3410" cy="1641"/>
              <a:chOff x="34726" y="8929"/>
              <a:chExt cx="3410" cy="1641"/>
            </a:xfrm>
          </p:grpSpPr>
          <p:sp>
            <p:nvSpPr>
              <p:cNvPr id="158" name="TextBox 46"/>
              <p:cNvSpPr txBox="1"/>
              <p:nvPr/>
            </p:nvSpPr>
            <p:spPr>
              <a:xfrm>
                <a:off x="34726" y="10136"/>
                <a:ext cx="2839" cy="435"/>
              </a:xfrm>
              <a:prstGeom prst="rect">
                <a:avLst/>
              </a:prstGeom>
              <a:noFill/>
            </p:spPr>
            <p:txBody>
              <a:bodyPr wrap="square" rtlCol="0">
                <a:noAutofit/>
              </a:bodyPr>
              <a:lstStyle/>
              <a:p>
                <a:pPr algn="ctr"/>
                <a:r>
                  <a:rPr lang="en-US" sz="1000" dirty="0">
                    <a:sym typeface="+mn-ea"/>
                  </a:rPr>
                  <a:t>Max Sun Exposure</a:t>
                </a:r>
              </a:p>
            </p:txBody>
          </p:sp>
          <p:sp>
            <p:nvSpPr>
              <p:cNvPr id="159" name="TextBox 46"/>
              <p:cNvSpPr txBox="1"/>
              <p:nvPr/>
            </p:nvSpPr>
            <p:spPr>
              <a:xfrm>
                <a:off x="35298" y="9341"/>
                <a:ext cx="2839" cy="314"/>
              </a:xfrm>
              <a:prstGeom prst="rect">
                <a:avLst/>
              </a:prstGeom>
              <a:noFill/>
            </p:spPr>
            <p:txBody>
              <a:bodyPr wrap="square" rtlCol="0">
                <a:noAutofit/>
              </a:bodyPr>
              <a:lstStyle/>
              <a:p>
                <a:pPr algn="ctr"/>
                <a:r>
                  <a:rPr lang="en-US" sz="1000" dirty="0">
                    <a:sym typeface="+mn-ea"/>
                  </a:rPr>
                  <a:t>Time</a:t>
                </a:r>
              </a:p>
            </p:txBody>
          </p:sp>
          <p:sp>
            <p:nvSpPr>
              <p:cNvPr id="160" name="TextBox 46"/>
              <p:cNvSpPr txBox="1"/>
              <p:nvPr/>
            </p:nvSpPr>
            <p:spPr>
              <a:xfrm>
                <a:off x="35086" y="9708"/>
                <a:ext cx="2839" cy="375"/>
              </a:xfrm>
              <a:prstGeom prst="rect">
                <a:avLst/>
              </a:prstGeom>
              <a:noFill/>
            </p:spPr>
            <p:txBody>
              <a:bodyPr wrap="square" rtlCol="0">
                <a:noAutofit/>
              </a:bodyPr>
              <a:lstStyle/>
              <a:p>
                <a:pPr algn="ctr"/>
                <a:r>
                  <a:rPr lang="en-US" sz="1000" dirty="0">
                    <a:sym typeface="+mn-ea"/>
                  </a:rPr>
                  <a:t>Base Map</a:t>
                </a:r>
              </a:p>
            </p:txBody>
          </p:sp>
          <p:sp>
            <p:nvSpPr>
              <p:cNvPr id="161" name="TextBox 46"/>
              <p:cNvSpPr txBox="1"/>
              <p:nvPr/>
            </p:nvSpPr>
            <p:spPr>
              <a:xfrm>
                <a:off x="34926" y="8929"/>
                <a:ext cx="2839" cy="359"/>
              </a:xfrm>
              <a:prstGeom prst="rect">
                <a:avLst/>
              </a:prstGeom>
              <a:noFill/>
            </p:spPr>
            <p:txBody>
              <a:bodyPr wrap="square" rtlCol="0">
                <a:noAutofit/>
              </a:bodyPr>
              <a:lstStyle/>
              <a:p>
                <a:pPr algn="ctr"/>
                <a:r>
                  <a:rPr lang="en-US" sz="1000" dirty="0">
                    <a:sym typeface="+mn-ea"/>
                  </a:rPr>
                  <a:t>GPS Location</a:t>
                </a:r>
              </a:p>
            </p:txBody>
          </p:sp>
        </p:grpSp>
        <p:cxnSp>
          <p:nvCxnSpPr>
            <p:cNvPr id="162" name="Straight Arrow Connector 161"/>
            <p:cNvCxnSpPr/>
            <p:nvPr/>
          </p:nvCxnSpPr>
          <p:spPr>
            <a:xfrm>
              <a:off x="15899" y="9718"/>
              <a:ext cx="1476" cy="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a:off x="15899" y="9326"/>
              <a:ext cx="1456" cy="9"/>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4" name="Straight Arrow Connector 163"/>
            <p:cNvCxnSpPr/>
            <p:nvPr/>
          </p:nvCxnSpPr>
          <p:spPr>
            <a:xfrm>
              <a:off x="15917" y="8923"/>
              <a:ext cx="1481" cy="1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5" name="Straight Arrow Connector 164"/>
            <p:cNvCxnSpPr/>
            <p:nvPr/>
          </p:nvCxnSpPr>
          <p:spPr>
            <a:xfrm>
              <a:off x="15917" y="8469"/>
              <a:ext cx="1495" cy="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p:nvGrpSpPr>
        <p:grpSpPr>
          <a:xfrm rot="16200000">
            <a:off x="7961630" y="2886075"/>
            <a:ext cx="1005840" cy="843280"/>
            <a:chOff x="35920" y="3893"/>
            <a:chExt cx="4409" cy="1320"/>
          </a:xfrm>
        </p:grpSpPr>
        <p:cxnSp>
          <p:nvCxnSpPr>
            <p:cNvPr id="167" name="Straight Arrow Connector 166"/>
            <p:cNvCxnSpPr/>
            <p:nvPr/>
          </p:nvCxnSpPr>
          <p:spPr>
            <a:xfrm>
              <a:off x="35920" y="3909"/>
              <a:ext cx="0" cy="1304"/>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35921" y="3893"/>
              <a:ext cx="4408" cy="0"/>
            </a:xfrm>
            <a:prstGeom prst="line">
              <a:avLst/>
            </a:prstGeom>
            <a:ln w="9525"/>
          </p:spPr>
          <p:style>
            <a:lnRef idx="2">
              <a:prstClr val="black"/>
            </a:lnRef>
            <a:fillRef idx="0">
              <a:srgbClr val="FFFFFF"/>
            </a:fillRef>
            <a:effectRef idx="0">
              <a:srgbClr val="FFFFFF"/>
            </a:effectRef>
            <a:fontRef idx="minor">
              <a:schemeClr val="tx1"/>
            </a:fontRef>
          </p:style>
        </p:cxnSp>
      </p:grpSp>
      <p:cxnSp>
        <p:nvCxnSpPr>
          <p:cNvPr id="170" name="Shape 105"/>
          <p:cNvCxnSpPr>
            <a:endCxn id="112" idx="1"/>
          </p:cNvCxnSpPr>
          <p:nvPr/>
        </p:nvCxnSpPr>
        <p:spPr>
          <a:xfrm>
            <a:off x="4340860" y="1991360"/>
            <a:ext cx="1487170" cy="1074420"/>
          </a:xfrm>
          <a:prstGeom prst="bentConnector3">
            <a:avLst>
              <a:gd name="adj1" fmla="val 50043"/>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2" name="TextBox 46"/>
          <p:cNvSpPr txBox="1"/>
          <p:nvPr/>
        </p:nvSpPr>
        <p:spPr>
          <a:xfrm>
            <a:off x="3357880" y="2658745"/>
            <a:ext cx="1325880" cy="442595"/>
          </a:xfrm>
          <a:prstGeom prst="rect">
            <a:avLst/>
          </a:prstGeom>
          <a:noFill/>
        </p:spPr>
        <p:txBody>
          <a:bodyPr wrap="square" rtlCol="0">
            <a:noAutofit/>
          </a:bodyPr>
          <a:lstStyle/>
          <a:p>
            <a:pPr algn="ctr"/>
            <a:r>
              <a:rPr lang="en-US" sz="1000" dirty="0">
                <a:sym typeface="+mn-ea"/>
              </a:rPr>
              <a:t>Loaded Base Map with Current Location</a:t>
            </a:r>
          </a:p>
        </p:txBody>
      </p:sp>
      <p:cxnSp>
        <p:nvCxnSpPr>
          <p:cNvPr id="174" name="Curved Connector 173"/>
          <p:cNvCxnSpPr/>
          <p:nvPr/>
        </p:nvCxnSpPr>
        <p:spPr>
          <a:xfrm rot="10800000" flipV="1">
            <a:off x="4547870" y="2683510"/>
            <a:ext cx="508000" cy="335280"/>
          </a:xfrm>
          <a:prstGeom prst="curvedConnector3">
            <a:avLst>
              <a:gd name="adj1" fmla="val 49875"/>
            </a:avLst>
          </a:prstGeom>
          <a:ln w="9525"/>
        </p:spPr>
        <p:style>
          <a:lnRef idx="2">
            <a:prstClr val="black"/>
          </a:lnRef>
          <a:fillRef idx="0">
            <a:srgbClr val="FFFFFF"/>
          </a:fillRef>
          <a:effectRef idx="0">
            <a:srgbClr val="FFFFFF"/>
          </a:effectRef>
          <a:fontRef idx="minor">
            <a:schemeClr val="tx1"/>
          </a:fontRef>
        </p:style>
      </p:cxnSp>
      <p:grpSp>
        <p:nvGrpSpPr>
          <p:cNvPr id="177" name="Group 176"/>
          <p:cNvGrpSpPr/>
          <p:nvPr/>
        </p:nvGrpSpPr>
        <p:grpSpPr>
          <a:xfrm>
            <a:off x="3312795" y="3394075"/>
            <a:ext cx="2515235" cy="275590"/>
            <a:chOff x="13614" y="15582"/>
            <a:chExt cx="3961" cy="434"/>
          </a:xfrm>
        </p:grpSpPr>
        <p:sp>
          <p:nvSpPr>
            <p:cNvPr id="175" name="TextBox 46"/>
            <p:cNvSpPr txBox="1"/>
            <p:nvPr/>
          </p:nvSpPr>
          <p:spPr>
            <a:xfrm>
              <a:off x="13614" y="15582"/>
              <a:ext cx="2839" cy="435"/>
            </a:xfrm>
            <a:prstGeom prst="rect">
              <a:avLst/>
            </a:prstGeom>
            <a:noFill/>
          </p:spPr>
          <p:txBody>
            <a:bodyPr wrap="square" rtlCol="0">
              <a:noAutofit/>
            </a:bodyPr>
            <a:lstStyle/>
            <a:p>
              <a:pPr algn="ctr"/>
              <a:r>
                <a:rPr lang="en-US" sz="1000" dirty="0">
                  <a:sym typeface="+mn-ea"/>
                </a:rPr>
                <a:t>Stops</a:t>
              </a:r>
            </a:p>
          </p:txBody>
        </p:sp>
        <p:cxnSp>
          <p:nvCxnSpPr>
            <p:cNvPr id="176" name="Straight Arrow Connector 175"/>
            <p:cNvCxnSpPr/>
            <p:nvPr/>
          </p:nvCxnSpPr>
          <p:spPr>
            <a:xfrm>
              <a:off x="16099" y="15806"/>
              <a:ext cx="1476" cy="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2" name="Group 1"/>
          <p:cNvGrpSpPr/>
          <p:nvPr/>
        </p:nvGrpSpPr>
        <p:grpSpPr>
          <a:xfrm>
            <a:off x="3333115" y="3151505"/>
            <a:ext cx="2515235" cy="275590"/>
            <a:chOff x="13614" y="15582"/>
            <a:chExt cx="3961" cy="434"/>
          </a:xfrm>
        </p:grpSpPr>
        <p:sp>
          <p:nvSpPr>
            <p:cNvPr id="3" name="TextBox 46"/>
            <p:cNvSpPr txBox="1"/>
            <p:nvPr/>
          </p:nvSpPr>
          <p:spPr>
            <a:xfrm>
              <a:off x="13614" y="15582"/>
              <a:ext cx="2839" cy="435"/>
            </a:xfrm>
            <a:prstGeom prst="rect">
              <a:avLst/>
            </a:prstGeom>
            <a:noFill/>
          </p:spPr>
          <p:txBody>
            <a:bodyPr wrap="square" rtlCol="0">
              <a:noAutofit/>
            </a:bodyPr>
            <a:lstStyle/>
            <a:p>
              <a:pPr algn="ctr"/>
              <a:r>
                <a:rPr lang="en-US" sz="1000" dirty="0">
                  <a:sym typeface="+mn-ea"/>
                </a:rPr>
                <a:t>Destination</a:t>
              </a:r>
            </a:p>
          </p:txBody>
        </p:sp>
        <p:cxnSp>
          <p:nvCxnSpPr>
            <p:cNvPr id="4" name="Straight Arrow Connector 3"/>
            <p:cNvCxnSpPr/>
            <p:nvPr/>
          </p:nvCxnSpPr>
          <p:spPr>
            <a:xfrm>
              <a:off x="16099" y="15806"/>
              <a:ext cx="1476" cy="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332" name="TextBox 46"/>
          <p:cNvSpPr txBox="1"/>
          <p:nvPr/>
        </p:nvSpPr>
        <p:spPr>
          <a:xfrm>
            <a:off x="3599180" y="6101080"/>
            <a:ext cx="4238625" cy="528320"/>
          </a:xfrm>
          <a:prstGeom prst="rect">
            <a:avLst/>
          </a:prstGeom>
          <a:noFill/>
        </p:spPr>
        <p:txBody>
          <a:bodyPr wrap="square" rtlCol="0">
            <a:noAutofit/>
          </a:bodyPr>
          <a:lstStyle/>
          <a:p>
            <a:pPr algn="ctr"/>
            <a:r>
              <a:rPr lang="en-US" sz="2800" dirty="0"/>
              <a:t>Level 2</a:t>
            </a:r>
            <a:endParaRPr lang="en-US" sz="1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p:cNvGrpSpPr/>
          <p:nvPr/>
        </p:nvGrpSpPr>
        <p:grpSpPr>
          <a:xfrm>
            <a:off x="10356850" y="4980940"/>
            <a:ext cx="1993900" cy="239395"/>
            <a:chOff x="19958" y="9356"/>
            <a:chExt cx="3140" cy="377"/>
          </a:xfrm>
        </p:grpSpPr>
        <p:sp>
          <p:nvSpPr>
            <p:cNvPr id="64" name="TextBox 46"/>
            <p:cNvSpPr txBox="1"/>
            <p:nvPr/>
          </p:nvSpPr>
          <p:spPr>
            <a:xfrm>
              <a:off x="20259" y="9356"/>
              <a:ext cx="2839" cy="377"/>
            </a:xfrm>
            <a:prstGeom prst="rect">
              <a:avLst/>
            </a:prstGeom>
            <a:noFill/>
          </p:spPr>
          <p:txBody>
            <a:bodyPr wrap="square" rtlCol="0">
              <a:noAutofit/>
            </a:bodyPr>
            <a:lstStyle/>
            <a:p>
              <a:pPr algn="ctr"/>
              <a:r>
                <a:rPr lang="en-US" sz="1000" dirty="0">
                  <a:sym typeface="+mn-ea"/>
                </a:rPr>
                <a:t>Final Route</a:t>
              </a:r>
            </a:p>
          </p:txBody>
        </p:sp>
        <p:cxnSp>
          <p:nvCxnSpPr>
            <p:cNvPr id="65" name="Straight Arrow Connector 64"/>
            <p:cNvCxnSpPr>
              <a:stCxn id="12" idx="3"/>
            </p:cNvCxnSpPr>
            <p:nvPr/>
          </p:nvCxnSpPr>
          <p:spPr>
            <a:xfrm>
              <a:off x="19958" y="9520"/>
              <a:ext cx="969" cy="4"/>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107315" y="927735"/>
            <a:ext cx="10249535" cy="4912995"/>
            <a:chOff x="169" y="1385"/>
            <a:chExt cx="16141" cy="7737"/>
          </a:xfrm>
        </p:grpSpPr>
        <p:grpSp>
          <p:nvGrpSpPr>
            <p:cNvPr id="4" name="Group 3"/>
            <p:cNvGrpSpPr/>
            <p:nvPr/>
          </p:nvGrpSpPr>
          <p:grpSpPr>
            <a:xfrm>
              <a:off x="2538" y="1820"/>
              <a:ext cx="2839" cy="1697"/>
              <a:chOff x="5033" y="8463"/>
              <a:chExt cx="2839" cy="1697"/>
            </a:xfrm>
          </p:grpSpPr>
          <p:grpSp>
            <p:nvGrpSpPr>
              <p:cNvPr id="5" name="Group 4"/>
              <p:cNvGrpSpPr/>
              <p:nvPr/>
            </p:nvGrpSpPr>
            <p:grpSpPr>
              <a:xfrm>
                <a:off x="5033" y="8463"/>
                <a:ext cx="2839" cy="1694"/>
                <a:chOff x="15240000" y="3159803"/>
                <a:chExt cx="1802738" cy="1075932"/>
              </a:xfrm>
            </p:grpSpPr>
            <p:sp>
              <p:nvSpPr>
                <p:cNvPr id="6"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46"/>
                <p:cNvSpPr txBox="1"/>
                <p:nvPr/>
              </p:nvSpPr>
              <p:spPr>
                <a:xfrm>
                  <a:off x="15240000" y="3310332"/>
                  <a:ext cx="1802738" cy="723428"/>
                </a:xfrm>
                <a:prstGeom prst="rect">
                  <a:avLst/>
                </a:prstGeom>
                <a:noFill/>
              </p:spPr>
              <p:txBody>
                <a:bodyPr wrap="square" rtlCol="0">
                  <a:noAutofit/>
                </a:bodyPr>
                <a:lstStyle/>
                <a:p>
                  <a:pPr algn="ctr"/>
                  <a:r>
                    <a:rPr lang="en-US" dirty="0"/>
                    <a:t>Get Destination Input</a:t>
                  </a:r>
                </a:p>
              </p:txBody>
            </p:sp>
          </p:grpSp>
          <p:sp>
            <p:nvSpPr>
              <p:cNvPr id="8" name="TextBox 46"/>
              <p:cNvSpPr txBox="1"/>
              <p:nvPr/>
            </p:nvSpPr>
            <p:spPr>
              <a:xfrm>
                <a:off x="6505" y="9619"/>
                <a:ext cx="1094" cy="541"/>
              </a:xfrm>
              <a:prstGeom prst="rect">
                <a:avLst/>
              </a:prstGeom>
              <a:noFill/>
            </p:spPr>
            <p:txBody>
              <a:bodyPr wrap="square" rtlCol="0">
                <a:noAutofit/>
              </a:bodyPr>
              <a:lstStyle/>
              <a:p>
                <a:pPr algn="ctr"/>
                <a:r>
                  <a:rPr lang="en-US" dirty="0"/>
                  <a:t>A2.1</a:t>
                </a:r>
              </a:p>
            </p:txBody>
          </p:sp>
        </p:grpSp>
        <p:grpSp>
          <p:nvGrpSpPr>
            <p:cNvPr id="9" name="Group 8"/>
            <p:cNvGrpSpPr/>
            <p:nvPr/>
          </p:nvGrpSpPr>
          <p:grpSpPr>
            <a:xfrm>
              <a:off x="13471" y="7125"/>
              <a:ext cx="2839" cy="1694"/>
              <a:chOff x="5033" y="8463"/>
              <a:chExt cx="2839" cy="1694"/>
            </a:xfrm>
          </p:grpSpPr>
          <p:grpSp>
            <p:nvGrpSpPr>
              <p:cNvPr id="10" name="Group 9"/>
              <p:cNvGrpSpPr/>
              <p:nvPr/>
            </p:nvGrpSpPr>
            <p:grpSpPr>
              <a:xfrm>
                <a:off x="5033" y="8463"/>
                <a:ext cx="2839" cy="1694"/>
                <a:chOff x="15240000" y="3159803"/>
                <a:chExt cx="1802738" cy="1075932"/>
              </a:xfrm>
            </p:grpSpPr>
            <p:sp>
              <p:nvSpPr>
                <p:cNvPr id="11"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46"/>
                <p:cNvSpPr txBox="1"/>
                <p:nvPr/>
              </p:nvSpPr>
              <p:spPr>
                <a:xfrm>
                  <a:off x="15240000" y="3310332"/>
                  <a:ext cx="1802738" cy="723428"/>
                </a:xfrm>
                <a:prstGeom prst="rect">
                  <a:avLst/>
                </a:prstGeom>
                <a:noFill/>
              </p:spPr>
              <p:txBody>
                <a:bodyPr wrap="square" rtlCol="0">
                  <a:noAutofit/>
                </a:bodyPr>
                <a:lstStyle/>
                <a:p>
                  <a:pPr algn="ctr"/>
                  <a:r>
                    <a:rPr lang="en-US" dirty="0"/>
                    <a:t>Confirm Route</a:t>
                  </a:r>
                </a:p>
              </p:txBody>
            </p:sp>
          </p:grpSp>
          <p:sp>
            <p:nvSpPr>
              <p:cNvPr id="13" name="TextBox 46"/>
              <p:cNvSpPr txBox="1"/>
              <p:nvPr/>
            </p:nvSpPr>
            <p:spPr>
              <a:xfrm>
                <a:off x="6505" y="9483"/>
                <a:ext cx="1094" cy="541"/>
              </a:xfrm>
              <a:prstGeom prst="rect">
                <a:avLst/>
              </a:prstGeom>
              <a:noFill/>
            </p:spPr>
            <p:txBody>
              <a:bodyPr wrap="square" rtlCol="0">
                <a:noAutofit/>
              </a:bodyPr>
              <a:lstStyle/>
              <a:p>
                <a:pPr algn="ctr"/>
                <a:r>
                  <a:rPr lang="en-US" dirty="0"/>
                  <a:t>A2.4</a:t>
                </a:r>
              </a:p>
            </p:txBody>
          </p:sp>
        </p:grpSp>
        <p:grpSp>
          <p:nvGrpSpPr>
            <p:cNvPr id="14" name="Group 13"/>
            <p:cNvGrpSpPr/>
            <p:nvPr/>
          </p:nvGrpSpPr>
          <p:grpSpPr>
            <a:xfrm>
              <a:off x="11259" y="4934"/>
              <a:ext cx="2839" cy="1694"/>
              <a:chOff x="5033" y="8463"/>
              <a:chExt cx="2839" cy="1694"/>
            </a:xfrm>
          </p:grpSpPr>
          <p:grpSp>
            <p:nvGrpSpPr>
              <p:cNvPr id="15" name="Group 14"/>
              <p:cNvGrpSpPr/>
              <p:nvPr/>
            </p:nvGrpSpPr>
            <p:grpSpPr>
              <a:xfrm>
                <a:off x="5033" y="8463"/>
                <a:ext cx="2839" cy="1694"/>
                <a:chOff x="15240000" y="3159803"/>
                <a:chExt cx="1802738" cy="1075932"/>
              </a:xfrm>
            </p:grpSpPr>
            <p:sp>
              <p:nvSpPr>
                <p:cNvPr id="16"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46"/>
                <p:cNvSpPr txBox="1"/>
                <p:nvPr/>
              </p:nvSpPr>
              <p:spPr>
                <a:xfrm>
                  <a:off x="15240000" y="3310332"/>
                  <a:ext cx="1802738" cy="723428"/>
                </a:xfrm>
                <a:prstGeom prst="rect">
                  <a:avLst/>
                </a:prstGeom>
                <a:noFill/>
              </p:spPr>
              <p:txBody>
                <a:bodyPr wrap="square" rtlCol="0">
                  <a:noAutofit/>
                </a:bodyPr>
                <a:lstStyle/>
                <a:p>
                  <a:pPr algn="ctr"/>
                  <a:r>
                    <a:rPr lang="en-US" dirty="0"/>
                    <a:t>Predict Optimum Route</a:t>
                  </a:r>
                </a:p>
              </p:txBody>
            </p:sp>
          </p:grpSp>
          <p:sp>
            <p:nvSpPr>
              <p:cNvPr id="18" name="TextBox 46"/>
              <p:cNvSpPr txBox="1"/>
              <p:nvPr/>
            </p:nvSpPr>
            <p:spPr>
              <a:xfrm>
                <a:off x="6505" y="9616"/>
                <a:ext cx="1094" cy="541"/>
              </a:xfrm>
              <a:prstGeom prst="rect">
                <a:avLst/>
              </a:prstGeom>
              <a:noFill/>
            </p:spPr>
            <p:txBody>
              <a:bodyPr wrap="square" rtlCol="0">
                <a:noAutofit/>
              </a:bodyPr>
              <a:lstStyle/>
              <a:p>
                <a:pPr algn="ctr"/>
                <a:r>
                  <a:rPr lang="en-US" dirty="0"/>
                  <a:t>A2.3</a:t>
                </a:r>
              </a:p>
            </p:txBody>
          </p:sp>
        </p:grpSp>
        <p:grpSp>
          <p:nvGrpSpPr>
            <p:cNvPr id="19" name="Group 18"/>
            <p:cNvGrpSpPr/>
            <p:nvPr/>
          </p:nvGrpSpPr>
          <p:grpSpPr>
            <a:xfrm>
              <a:off x="7210" y="3558"/>
              <a:ext cx="2861" cy="1703"/>
              <a:chOff x="5033" y="8463"/>
              <a:chExt cx="2861" cy="1703"/>
            </a:xfrm>
          </p:grpSpPr>
          <p:grpSp>
            <p:nvGrpSpPr>
              <p:cNvPr id="20" name="Group 19"/>
              <p:cNvGrpSpPr/>
              <p:nvPr/>
            </p:nvGrpSpPr>
            <p:grpSpPr>
              <a:xfrm>
                <a:off x="5033" y="8463"/>
                <a:ext cx="2861" cy="1694"/>
                <a:chOff x="15240000" y="3159803"/>
                <a:chExt cx="1816708" cy="1075932"/>
              </a:xfrm>
            </p:grpSpPr>
            <p:sp>
              <p:nvSpPr>
                <p:cNvPr id="21" name="Rectangle 47"/>
                <p:cNvSpPr/>
                <p:nvPr/>
              </p:nvSpPr>
              <p:spPr>
                <a:xfrm>
                  <a:off x="15240000" y="3159803"/>
                  <a:ext cx="1802738" cy="107593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46"/>
                <p:cNvSpPr txBox="1"/>
                <p:nvPr/>
              </p:nvSpPr>
              <p:spPr>
                <a:xfrm>
                  <a:off x="15253970" y="3237926"/>
                  <a:ext cx="1802738" cy="723428"/>
                </a:xfrm>
                <a:prstGeom prst="rect">
                  <a:avLst/>
                </a:prstGeom>
                <a:noFill/>
              </p:spPr>
              <p:txBody>
                <a:bodyPr wrap="square" rtlCol="0">
                  <a:noAutofit/>
                </a:bodyPr>
                <a:lstStyle/>
                <a:p>
                  <a:pPr algn="ctr"/>
                  <a:r>
                    <a:rPr lang="en-US" dirty="0"/>
                    <a:t>Fetch Computation Data</a:t>
                  </a:r>
                </a:p>
              </p:txBody>
            </p:sp>
          </p:grpSp>
          <p:sp>
            <p:nvSpPr>
              <p:cNvPr id="23" name="TextBox 46"/>
              <p:cNvSpPr txBox="1"/>
              <p:nvPr/>
            </p:nvSpPr>
            <p:spPr>
              <a:xfrm>
                <a:off x="6778" y="9625"/>
                <a:ext cx="1094" cy="541"/>
              </a:xfrm>
              <a:prstGeom prst="rect">
                <a:avLst/>
              </a:prstGeom>
              <a:noFill/>
            </p:spPr>
            <p:txBody>
              <a:bodyPr wrap="square" rtlCol="0">
                <a:noAutofit/>
              </a:bodyPr>
              <a:lstStyle/>
              <a:p>
                <a:pPr algn="ctr"/>
                <a:r>
                  <a:rPr lang="en-US" dirty="0"/>
                  <a:t>A2.2</a:t>
                </a:r>
              </a:p>
            </p:txBody>
          </p:sp>
        </p:grpSp>
        <p:grpSp>
          <p:nvGrpSpPr>
            <p:cNvPr id="24" name="Group 23"/>
            <p:cNvGrpSpPr/>
            <p:nvPr/>
          </p:nvGrpSpPr>
          <p:grpSpPr>
            <a:xfrm>
              <a:off x="5740" y="1468"/>
              <a:ext cx="5518" cy="6299"/>
              <a:chOff x="32380" y="7152"/>
              <a:chExt cx="5518" cy="6299"/>
            </a:xfrm>
          </p:grpSpPr>
          <p:grpSp>
            <p:nvGrpSpPr>
              <p:cNvPr id="25" name="Group 24"/>
              <p:cNvGrpSpPr/>
              <p:nvPr/>
            </p:nvGrpSpPr>
            <p:grpSpPr>
              <a:xfrm>
                <a:off x="32380" y="7152"/>
                <a:ext cx="5518" cy="2119"/>
                <a:chOff x="15917" y="6131"/>
                <a:chExt cx="5518" cy="2119"/>
              </a:xfrm>
            </p:grpSpPr>
            <p:sp>
              <p:nvSpPr>
                <p:cNvPr id="26" name="TextBox 46"/>
                <p:cNvSpPr txBox="1"/>
                <p:nvPr/>
              </p:nvSpPr>
              <p:spPr>
                <a:xfrm>
                  <a:off x="15917" y="6167"/>
                  <a:ext cx="1481" cy="901"/>
                </a:xfrm>
                <a:prstGeom prst="rect">
                  <a:avLst/>
                </a:prstGeom>
                <a:noFill/>
              </p:spPr>
              <p:txBody>
                <a:bodyPr wrap="square" rtlCol="0">
                  <a:noAutofit/>
                </a:bodyPr>
                <a:lstStyle/>
                <a:p>
                  <a:pPr algn="ctr"/>
                  <a:r>
                    <a:rPr lang="en-US" sz="1000" dirty="0">
                      <a:sym typeface="+mn-ea"/>
                    </a:rPr>
                    <a:t>RealTime Infrastructure Data</a:t>
                  </a:r>
                </a:p>
              </p:txBody>
            </p:sp>
            <p:sp>
              <p:nvSpPr>
                <p:cNvPr id="27" name="TextBox 46"/>
                <p:cNvSpPr txBox="1"/>
                <p:nvPr/>
              </p:nvSpPr>
              <p:spPr>
                <a:xfrm>
                  <a:off x="18859" y="6131"/>
                  <a:ext cx="1160" cy="885"/>
                </a:xfrm>
                <a:prstGeom prst="rect">
                  <a:avLst/>
                </a:prstGeom>
                <a:noFill/>
              </p:spPr>
              <p:txBody>
                <a:bodyPr wrap="square" rtlCol="0">
                  <a:noAutofit/>
                </a:bodyPr>
                <a:lstStyle/>
                <a:p>
                  <a:pPr algn="ctr"/>
                  <a:r>
                    <a:rPr lang="en-US" sz="1000" dirty="0">
                      <a:sym typeface="+mn-ea"/>
                    </a:rPr>
                    <a:t>RealTime Route Data</a:t>
                  </a:r>
                </a:p>
              </p:txBody>
            </p:sp>
            <p:sp>
              <p:nvSpPr>
                <p:cNvPr id="28" name="TextBox 46"/>
                <p:cNvSpPr txBox="1"/>
                <p:nvPr/>
              </p:nvSpPr>
              <p:spPr>
                <a:xfrm>
                  <a:off x="17639" y="6167"/>
                  <a:ext cx="1220" cy="903"/>
                </a:xfrm>
                <a:prstGeom prst="rect">
                  <a:avLst/>
                </a:prstGeom>
                <a:noFill/>
              </p:spPr>
              <p:txBody>
                <a:bodyPr wrap="square" rtlCol="0">
                  <a:noAutofit/>
                </a:bodyPr>
                <a:lstStyle/>
                <a:p>
                  <a:pPr algn="ctr"/>
                  <a:r>
                    <a:rPr lang="en-US" sz="1000" dirty="0">
                      <a:sym typeface="+mn-ea"/>
                    </a:rPr>
                    <a:t>RealTime Weather Data</a:t>
                  </a:r>
                </a:p>
              </p:txBody>
            </p:sp>
            <p:sp>
              <p:nvSpPr>
                <p:cNvPr id="29" name="TextBox 46"/>
                <p:cNvSpPr txBox="1"/>
                <p:nvPr/>
              </p:nvSpPr>
              <p:spPr>
                <a:xfrm>
                  <a:off x="20053" y="6167"/>
                  <a:ext cx="1383" cy="903"/>
                </a:xfrm>
                <a:prstGeom prst="rect">
                  <a:avLst/>
                </a:prstGeom>
                <a:noFill/>
              </p:spPr>
              <p:txBody>
                <a:bodyPr wrap="square" rtlCol="0">
                  <a:noAutofit/>
                </a:bodyPr>
                <a:lstStyle/>
                <a:p>
                  <a:pPr algn="ctr"/>
                  <a:r>
                    <a:rPr lang="en-US" sz="1000" dirty="0">
                      <a:sym typeface="+mn-ea"/>
                    </a:rPr>
                    <a:t>Realtime SunPosition Data</a:t>
                  </a:r>
                </a:p>
              </p:txBody>
            </p:sp>
            <p:cxnSp>
              <p:nvCxnSpPr>
                <p:cNvPr id="30" name="Straight Arrow Connector 29"/>
                <p:cNvCxnSpPr/>
                <p:nvPr/>
              </p:nvCxnSpPr>
              <p:spPr>
                <a:xfrm>
                  <a:off x="18236" y="7016"/>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19316" y="7023"/>
                  <a:ext cx="18" cy="121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a:xfrm>
                  <a:off x="17261" y="6806"/>
                  <a:ext cx="497" cy="1445"/>
                  <a:chOff x="37474" y="4044"/>
                  <a:chExt cx="1383" cy="1436"/>
                </a:xfrm>
              </p:grpSpPr>
              <p:cxnSp>
                <p:nvCxnSpPr>
                  <p:cNvPr id="33" name="Straight Arrow Connector 32"/>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35" name="Group 34"/>
                <p:cNvGrpSpPr/>
                <p:nvPr/>
              </p:nvGrpSpPr>
              <p:grpSpPr>
                <a:xfrm>
                  <a:off x="19836" y="6782"/>
                  <a:ext cx="536" cy="1449"/>
                  <a:chOff x="38846" y="4040"/>
                  <a:chExt cx="1492" cy="1440"/>
                </a:xfrm>
              </p:grpSpPr>
              <p:cxnSp>
                <p:nvCxnSpPr>
                  <p:cNvPr id="36" name="Straight Arrow Connector 35"/>
                  <p:cNvCxnSpPr/>
                  <p:nvPr/>
                </p:nvCxnSpPr>
                <p:spPr>
                  <a:xfrm>
                    <a:off x="38847" y="4044"/>
                    <a:ext cx="11" cy="1436"/>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grpSp>
          <p:grpSp>
            <p:nvGrpSpPr>
              <p:cNvPr id="38" name="Group 37"/>
              <p:cNvGrpSpPr/>
              <p:nvPr/>
            </p:nvGrpSpPr>
            <p:grpSpPr>
              <a:xfrm>
                <a:off x="32557" y="10945"/>
                <a:ext cx="5218" cy="2506"/>
                <a:chOff x="16304" y="9888"/>
                <a:chExt cx="5218" cy="2506"/>
              </a:xfrm>
            </p:grpSpPr>
            <p:sp>
              <p:nvSpPr>
                <p:cNvPr id="39" name="TextBox 46"/>
                <p:cNvSpPr txBox="1"/>
                <p:nvPr/>
              </p:nvSpPr>
              <p:spPr>
                <a:xfrm>
                  <a:off x="17930" y="11420"/>
                  <a:ext cx="1189" cy="764"/>
                </a:xfrm>
                <a:prstGeom prst="rect">
                  <a:avLst/>
                </a:prstGeom>
                <a:noFill/>
              </p:spPr>
              <p:txBody>
                <a:bodyPr wrap="square" rtlCol="0">
                  <a:noAutofit/>
                </a:bodyPr>
                <a:lstStyle/>
                <a:p>
                  <a:pPr algn="ctr"/>
                  <a:r>
                    <a:rPr lang="en-US" sz="1000" dirty="0">
                      <a:sym typeface="+mn-ea"/>
                    </a:rPr>
                    <a:t>Offline Route Data</a:t>
                  </a:r>
                </a:p>
              </p:txBody>
            </p:sp>
            <p:sp>
              <p:nvSpPr>
                <p:cNvPr id="40" name="TextBox 46"/>
                <p:cNvSpPr txBox="1"/>
                <p:nvPr/>
              </p:nvSpPr>
              <p:spPr>
                <a:xfrm>
                  <a:off x="16304" y="11459"/>
                  <a:ext cx="1540" cy="832"/>
                </a:xfrm>
                <a:prstGeom prst="rect">
                  <a:avLst/>
                </a:prstGeom>
                <a:noFill/>
              </p:spPr>
              <p:txBody>
                <a:bodyPr wrap="square" rtlCol="0">
                  <a:noAutofit/>
                </a:bodyPr>
                <a:lstStyle/>
                <a:p>
                  <a:pPr algn="ctr"/>
                  <a:r>
                    <a:rPr lang="en-US" sz="1000" dirty="0"/>
                    <a:t>Offline SunPosition Data</a:t>
                  </a:r>
                </a:p>
              </p:txBody>
            </p:sp>
            <p:sp>
              <p:nvSpPr>
                <p:cNvPr id="41" name="TextBox 46"/>
                <p:cNvSpPr txBox="1"/>
                <p:nvPr/>
              </p:nvSpPr>
              <p:spPr>
                <a:xfrm>
                  <a:off x="19956" y="11426"/>
                  <a:ext cx="1566" cy="865"/>
                </a:xfrm>
                <a:prstGeom prst="rect">
                  <a:avLst/>
                </a:prstGeom>
                <a:noFill/>
              </p:spPr>
              <p:txBody>
                <a:bodyPr wrap="square" rtlCol="0">
                  <a:noAutofit/>
                </a:bodyPr>
                <a:lstStyle/>
                <a:p>
                  <a:pPr algn="ctr"/>
                  <a:r>
                    <a:rPr lang="en-US" sz="1000" dirty="0">
                      <a:sym typeface="+mn-ea"/>
                    </a:rPr>
                    <a:t>Offline Infrastructure Data</a:t>
                  </a:r>
                </a:p>
              </p:txBody>
            </p:sp>
            <p:sp>
              <p:nvSpPr>
                <p:cNvPr id="42" name="TextBox 46"/>
                <p:cNvSpPr txBox="1"/>
                <p:nvPr/>
              </p:nvSpPr>
              <p:spPr>
                <a:xfrm>
                  <a:off x="18850" y="11396"/>
                  <a:ext cx="1200" cy="999"/>
                </a:xfrm>
                <a:prstGeom prst="rect">
                  <a:avLst/>
                </a:prstGeom>
                <a:noFill/>
              </p:spPr>
              <p:txBody>
                <a:bodyPr wrap="square" rtlCol="0">
                  <a:noAutofit/>
                </a:bodyPr>
                <a:lstStyle/>
                <a:p>
                  <a:pPr algn="ctr"/>
                  <a:r>
                    <a:rPr lang="en-US" sz="1000" dirty="0">
                      <a:sym typeface="+mn-ea"/>
                    </a:rPr>
                    <a:t>Offline Weather Data</a:t>
                  </a:r>
                </a:p>
              </p:txBody>
            </p:sp>
            <p:cxnSp>
              <p:nvCxnSpPr>
                <p:cNvPr id="43" name="Straight Arrow Connector 42"/>
                <p:cNvCxnSpPr/>
                <p:nvPr/>
              </p:nvCxnSpPr>
              <p:spPr>
                <a:xfrm flipV="1">
                  <a:off x="18468" y="9888"/>
                  <a:ext cx="13" cy="157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19393" y="9898"/>
                  <a:ext cx="0" cy="148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45" name="Group 44"/>
                <p:cNvGrpSpPr/>
                <p:nvPr/>
              </p:nvGrpSpPr>
              <p:grpSpPr>
                <a:xfrm>
                  <a:off x="19912" y="9946"/>
                  <a:ext cx="546" cy="1692"/>
                  <a:chOff x="38819" y="2363"/>
                  <a:chExt cx="1519" cy="1681"/>
                </a:xfrm>
              </p:grpSpPr>
              <p:cxnSp>
                <p:nvCxnSpPr>
                  <p:cNvPr id="46" name="Straight Arrow Connector 45"/>
                  <p:cNvCxnSpPr/>
                  <p:nvPr/>
                </p:nvCxnSpPr>
                <p:spPr>
                  <a:xfrm flipH="1" flipV="1">
                    <a:off x="38819" y="2363"/>
                    <a:ext cx="28" cy="1681"/>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38846" y="4040"/>
                    <a:ext cx="1492" cy="4"/>
                  </a:xfrm>
                  <a:prstGeom prst="line">
                    <a:avLst/>
                  </a:prstGeom>
                  <a:ln w="9525"/>
                </p:spPr>
                <p:style>
                  <a:lnRef idx="2">
                    <a:prstClr val="black"/>
                  </a:lnRef>
                  <a:fillRef idx="0">
                    <a:srgbClr val="FFFFFF"/>
                  </a:fillRef>
                  <a:effectRef idx="0">
                    <a:srgbClr val="FFFFFF"/>
                  </a:effectRef>
                  <a:fontRef idx="minor">
                    <a:schemeClr val="tx1"/>
                  </a:fontRef>
                </p:style>
              </p:cxnSp>
            </p:grpSp>
            <p:grpSp>
              <p:nvGrpSpPr>
                <p:cNvPr id="48" name="Group 47"/>
                <p:cNvGrpSpPr/>
                <p:nvPr/>
              </p:nvGrpSpPr>
              <p:grpSpPr>
                <a:xfrm>
                  <a:off x="17498" y="9960"/>
                  <a:ext cx="496" cy="1678"/>
                  <a:chOff x="37474" y="2376"/>
                  <a:chExt cx="1381" cy="1668"/>
                </a:xfrm>
              </p:grpSpPr>
              <p:cxnSp>
                <p:nvCxnSpPr>
                  <p:cNvPr id="49" name="Straight Arrow Connector 48"/>
                  <p:cNvCxnSpPr/>
                  <p:nvPr/>
                </p:nvCxnSpPr>
                <p:spPr>
                  <a:xfrm flipV="1">
                    <a:off x="38847" y="2376"/>
                    <a:ext cx="8" cy="1668"/>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7474" y="4044"/>
                    <a:ext cx="1373" cy="0"/>
                  </a:xfrm>
                  <a:prstGeom prst="line">
                    <a:avLst/>
                  </a:prstGeom>
                  <a:ln w="9525"/>
                </p:spPr>
                <p:style>
                  <a:lnRef idx="2">
                    <a:prstClr val="black"/>
                  </a:lnRef>
                  <a:fillRef idx="0">
                    <a:srgbClr val="FFFFFF"/>
                  </a:fillRef>
                  <a:effectRef idx="0">
                    <a:srgbClr val="FFFFFF"/>
                  </a:effectRef>
                  <a:fontRef idx="minor">
                    <a:schemeClr val="tx1"/>
                  </a:fontRef>
                </p:style>
              </p:cxnSp>
            </p:grpSp>
          </p:grpSp>
        </p:grpSp>
        <p:grpSp>
          <p:nvGrpSpPr>
            <p:cNvPr id="51" name="Group 50"/>
            <p:cNvGrpSpPr/>
            <p:nvPr/>
          </p:nvGrpSpPr>
          <p:grpSpPr>
            <a:xfrm>
              <a:off x="169" y="2976"/>
              <a:ext cx="2369" cy="435"/>
              <a:chOff x="15229" y="15582"/>
              <a:chExt cx="2369" cy="435"/>
            </a:xfrm>
          </p:grpSpPr>
          <p:sp>
            <p:nvSpPr>
              <p:cNvPr id="52" name="TextBox 46"/>
              <p:cNvSpPr txBox="1"/>
              <p:nvPr/>
            </p:nvSpPr>
            <p:spPr>
              <a:xfrm>
                <a:off x="15229" y="15582"/>
                <a:ext cx="1394" cy="435"/>
              </a:xfrm>
              <a:prstGeom prst="rect">
                <a:avLst/>
              </a:prstGeom>
              <a:noFill/>
            </p:spPr>
            <p:txBody>
              <a:bodyPr wrap="square" rtlCol="0">
                <a:noAutofit/>
              </a:bodyPr>
              <a:lstStyle/>
              <a:p>
                <a:pPr algn="ctr"/>
                <a:r>
                  <a:rPr lang="en-US" sz="1000" dirty="0">
                    <a:sym typeface="+mn-ea"/>
                  </a:rPr>
                  <a:t>Destination</a:t>
                </a:r>
              </a:p>
            </p:txBody>
          </p:sp>
          <p:cxnSp>
            <p:nvCxnSpPr>
              <p:cNvPr id="53" name="Straight Arrow Connector 52"/>
              <p:cNvCxnSpPr/>
              <p:nvPr/>
            </p:nvCxnSpPr>
            <p:spPr>
              <a:xfrm>
                <a:off x="16756" y="15807"/>
                <a:ext cx="842" cy="13"/>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54" name="Group 53"/>
            <p:cNvGrpSpPr/>
            <p:nvPr/>
          </p:nvGrpSpPr>
          <p:grpSpPr>
            <a:xfrm>
              <a:off x="272" y="1385"/>
              <a:ext cx="2266" cy="685"/>
              <a:chOff x="15309" y="14848"/>
              <a:chExt cx="2266" cy="685"/>
            </a:xfrm>
          </p:grpSpPr>
          <p:sp>
            <p:nvSpPr>
              <p:cNvPr id="55" name="TextBox 46"/>
              <p:cNvSpPr txBox="1"/>
              <p:nvPr/>
            </p:nvSpPr>
            <p:spPr>
              <a:xfrm>
                <a:off x="15309" y="14848"/>
                <a:ext cx="1505" cy="435"/>
              </a:xfrm>
              <a:prstGeom prst="rect">
                <a:avLst/>
              </a:prstGeom>
              <a:noFill/>
            </p:spPr>
            <p:txBody>
              <a:bodyPr wrap="square" rtlCol="0">
                <a:noAutofit/>
              </a:bodyPr>
              <a:lstStyle/>
              <a:p>
                <a:pPr algn="ctr"/>
                <a:r>
                  <a:rPr lang="en-US" sz="1000" dirty="0">
                    <a:sym typeface="+mn-ea"/>
                  </a:rPr>
                  <a:t>Loaded Base Map with Current Location</a:t>
                </a:r>
              </a:p>
              <a:p>
                <a:pPr algn="ctr"/>
                <a:endParaRPr lang="en-US" sz="1000" dirty="0">
                  <a:sym typeface="+mn-ea"/>
                </a:endParaRPr>
              </a:p>
            </p:txBody>
          </p:sp>
          <p:cxnSp>
            <p:nvCxnSpPr>
              <p:cNvPr id="56" name="Straight Arrow Connector 55"/>
              <p:cNvCxnSpPr/>
              <p:nvPr/>
            </p:nvCxnSpPr>
            <p:spPr>
              <a:xfrm>
                <a:off x="16641" y="15520"/>
                <a:ext cx="934" cy="13"/>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57" name="Shape 105"/>
            <p:cNvCxnSpPr/>
            <p:nvPr/>
          </p:nvCxnSpPr>
          <p:spPr>
            <a:xfrm>
              <a:off x="5361" y="2614"/>
              <a:ext cx="1849" cy="1784"/>
            </a:xfrm>
            <a:prstGeom prst="bentConnector3">
              <a:avLst>
                <a:gd name="adj1" fmla="val 50027"/>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8" name="Shape 105"/>
            <p:cNvCxnSpPr>
              <a:endCxn id="12" idx="1"/>
            </p:cNvCxnSpPr>
            <p:nvPr/>
          </p:nvCxnSpPr>
          <p:spPr>
            <a:xfrm rot="5400000" flipV="1">
              <a:off x="12437" y="6898"/>
              <a:ext cx="1230" cy="838"/>
            </a:xfrm>
            <a:prstGeom prst="bentConnector2">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Shape 105"/>
            <p:cNvCxnSpPr>
              <a:stCxn id="22" idx="3"/>
              <a:endCxn id="17" idx="1"/>
            </p:cNvCxnSpPr>
            <p:nvPr/>
          </p:nvCxnSpPr>
          <p:spPr>
            <a:xfrm>
              <a:off x="10071" y="4251"/>
              <a:ext cx="1188" cy="1490"/>
            </a:xfrm>
            <a:prstGeom prst="bentConnector3">
              <a:avLst>
                <a:gd name="adj1" fmla="val 50000"/>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0" name="TextBox 46"/>
            <p:cNvSpPr txBox="1"/>
            <p:nvPr/>
          </p:nvSpPr>
          <p:spPr>
            <a:xfrm>
              <a:off x="2538" y="4072"/>
              <a:ext cx="2839" cy="435"/>
            </a:xfrm>
            <a:prstGeom prst="rect">
              <a:avLst/>
            </a:prstGeom>
            <a:noFill/>
          </p:spPr>
          <p:txBody>
            <a:bodyPr wrap="square" rtlCol="0">
              <a:noAutofit/>
            </a:bodyPr>
            <a:lstStyle/>
            <a:p>
              <a:pPr algn="ctr"/>
              <a:r>
                <a:rPr lang="en-US" sz="1000" dirty="0">
                  <a:sym typeface="+mn-ea"/>
                </a:rPr>
                <a:t>Destination Located on Base Map</a:t>
              </a:r>
            </a:p>
          </p:txBody>
        </p:sp>
        <p:sp>
          <p:nvSpPr>
            <p:cNvPr id="61" name="TextBox 46"/>
            <p:cNvSpPr txBox="1"/>
            <p:nvPr/>
          </p:nvSpPr>
          <p:spPr>
            <a:xfrm>
              <a:off x="9842" y="3922"/>
              <a:ext cx="2839" cy="735"/>
            </a:xfrm>
            <a:prstGeom prst="rect">
              <a:avLst/>
            </a:prstGeom>
            <a:noFill/>
          </p:spPr>
          <p:txBody>
            <a:bodyPr wrap="square" rtlCol="0">
              <a:noAutofit/>
            </a:bodyPr>
            <a:lstStyle/>
            <a:p>
              <a:pPr algn="ctr"/>
              <a:r>
                <a:rPr lang="en-US" sz="1000" dirty="0">
                  <a:sym typeface="+mn-ea"/>
                </a:rPr>
                <a:t>Preprocessed Dataset</a:t>
              </a:r>
            </a:p>
          </p:txBody>
        </p:sp>
        <p:sp>
          <p:nvSpPr>
            <p:cNvPr id="62" name="TextBox 46"/>
            <p:cNvSpPr txBox="1"/>
            <p:nvPr/>
          </p:nvSpPr>
          <p:spPr>
            <a:xfrm>
              <a:off x="9776" y="8387"/>
              <a:ext cx="2839" cy="735"/>
            </a:xfrm>
            <a:prstGeom prst="rect">
              <a:avLst/>
            </a:prstGeom>
            <a:noFill/>
          </p:spPr>
          <p:txBody>
            <a:bodyPr wrap="square" rtlCol="0">
              <a:noAutofit/>
            </a:bodyPr>
            <a:lstStyle/>
            <a:p>
              <a:pPr algn="ctr"/>
              <a:r>
                <a:rPr lang="en-US" sz="1000" dirty="0">
                  <a:sym typeface="+mn-ea"/>
                </a:rPr>
                <a:t>Optimised and Alternate routes</a:t>
              </a:r>
            </a:p>
          </p:txBody>
        </p:sp>
        <p:cxnSp>
          <p:nvCxnSpPr>
            <p:cNvPr id="66" name="Curved Connector 65"/>
            <p:cNvCxnSpPr/>
            <p:nvPr/>
          </p:nvCxnSpPr>
          <p:spPr>
            <a:xfrm rot="10800000" flipV="1">
              <a:off x="5324" y="3742"/>
              <a:ext cx="937" cy="528"/>
            </a:xfrm>
            <a:prstGeom prst="curvedConnector3">
              <a:avLst>
                <a:gd name="adj1" fmla="val 49947"/>
              </a:avLst>
            </a:prstGeom>
            <a:ln w="9525"/>
          </p:spPr>
          <p:style>
            <a:lnRef idx="2">
              <a:prstClr val="black"/>
            </a:lnRef>
            <a:fillRef idx="0">
              <a:srgbClr val="FFFFFF"/>
            </a:fillRef>
            <a:effectRef idx="0">
              <a:srgbClr val="FFFFFF"/>
            </a:effectRef>
            <a:fontRef idx="minor">
              <a:schemeClr val="tx1"/>
            </a:fontRef>
          </p:style>
        </p:cxnSp>
        <p:cxnSp>
          <p:nvCxnSpPr>
            <p:cNvPr id="67" name="Curved Connector 66"/>
            <p:cNvCxnSpPr/>
            <p:nvPr/>
          </p:nvCxnSpPr>
          <p:spPr>
            <a:xfrm rot="10800000" flipV="1">
              <a:off x="11696" y="7768"/>
              <a:ext cx="937" cy="528"/>
            </a:xfrm>
            <a:prstGeom prst="curvedConnector3">
              <a:avLst>
                <a:gd name="adj1" fmla="val 49947"/>
              </a:avLst>
            </a:prstGeom>
            <a:ln w="9525"/>
          </p:spPr>
          <p:style>
            <a:lnRef idx="2">
              <a:prstClr val="black"/>
            </a:lnRef>
            <a:fillRef idx="0">
              <a:srgbClr val="FFFFFF"/>
            </a:fillRef>
            <a:effectRef idx="0">
              <a:srgbClr val="FFFFFF"/>
            </a:effectRef>
            <a:fontRef idx="minor">
              <a:schemeClr val="tx1"/>
            </a:fontRef>
          </p:style>
        </p:cxnSp>
      </p:grpSp>
      <p:cxnSp>
        <p:nvCxnSpPr>
          <p:cNvPr id="70" name="Straight Arrow Connector 69"/>
          <p:cNvCxnSpPr/>
          <p:nvPr/>
        </p:nvCxnSpPr>
        <p:spPr>
          <a:xfrm>
            <a:off x="1076960" y="1851025"/>
            <a:ext cx="534670" cy="8255"/>
          </a:xfrm>
          <a:prstGeom prst="straightConnector1">
            <a:avLst/>
          </a:prstGeom>
          <a:ln w="952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2" name="TextBox 46"/>
          <p:cNvSpPr txBox="1"/>
          <p:nvPr/>
        </p:nvSpPr>
        <p:spPr>
          <a:xfrm>
            <a:off x="172720" y="1708150"/>
            <a:ext cx="885190" cy="276225"/>
          </a:xfrm>
          <a:prstGeom prst="rect">
            <a:avLst/>
          </a:prstGeom>
          <a:noFill/>
        </p:spPr>
        <p:txBody>
          <a:bodyPr wrap="square" rtlCol="0">
            <a:noAutofit/>
          </a:bodyPr>
          <a:lstStyle/>
          <a:p>
            <a:pPr algn="ctr"/>
            <a:r>
              <a:rPr lang="en-US" sz="1000" dirty="0">
                <a:sym typeface="+mn-ea"/>
              </a:rPr>
              <a:t>Stops</a:t>
            </a:r>
          </a:p>
        </p:txBody>
      </p:sp>
      <p:sp>
        <p:nvSpPr>
          <p:cNvPr id="332" name="TextBox 46"/>
          <p:cNvSpPr txBox="1"/>
          <p:nvPr/>
        </p:nvSpPr>
        <p:spPr>
          <a:xfrm>
            <a:off x="3599180" y="6101080"/>
            <a:ext cx="4238625" cy="528320"/>
          </a:xfrm>
          <a:prstGeom prst="rect">
            <a:avLst/>
          </a:prstGeom>
          <a:noFill/>
        </p:spPr>
        <p:txBody>
          <a:bodyPr wrap="square" rtlCol="0">
            <a:noAutofit/>
          </a:bodyPr>
          <a:lstStyle/>
          <a:p>
            <a:pPr algn="ctr"/>
            <a:r>
              <a:rPr lang="en-US" sz="2800" dirty="0"/>
              <a:t>Level 3</a:t>
            </a: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5EDDE1FA-6CF2-8E56-E857-1B13ECBC0F7B}"/>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91BFB539-0C89-A9DB-83F0-EFB45C4839B7}"/>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lvl="0" algn="ctr">
              <a:spcBef>
                <a:spcPts val="0"/>
              </a:spcBef>
            </a:pPr>
            <a:r>
              <a:rPr lang="en-US" altLang="en-GB" dirty="0">
                <a:sym typeface="+mn-ea"/>
              </a:rPr>
              <a:t>State Diagram</a:t>
            </a:r>
            <a:endParaRPr lang="en-US" altLang="en-GB" dirty="0"/>
          </a:p>
        </p:txBody>
      </p:sp>
    </p:spTree>
    <p:extLst>
      <p:ext uri="{BB962C8B-B14F-4D97-AF65-F5344CB8AC3E}">
        <p14:creationId xmlns:p14="http://schemas.microsoft.com/office/powerpoint/2010/main" val="32578895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2025-10-26 000253"/>
          <p:cNvPicPr>
            <a:picLocks noChangeAspect="1"/>
          </p:cNvPicPr>
          <p:nvPr/>
        </p:nvPicPr>
        <p:blipFill>
          <a:blip r:embed="rId2"/>
          <a:stretch>
            <a:fillRect/>
          </a:stretch>
        </p:blipFill>
        <p:spPr>
          <a:xfrm>
            <a:off x="1955800" y="0"/>
            <a:ext cx="8279765" cy="68580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US" altLang="en-GB"/>
              <a:t>Sequence Diagram</a:t>
            </a:r>
          </a:p>
        </p:txBody>
      </p:sp>
      <p:sp>
        <p:nvSpPr>
          <p:cNvPr id="2" name="Text Box 0"/>
          <p:cNvSpPr txBox="1"/>
          <p:nvPr/>
        </p:nvSpPr>
        <p:spPr>
          <a:xfrm>
            <a:off x="659765" y="4109085"/>
            <a:ext cx="11229975" cy="368300"/>
          </a:xfrm>
          <a:prstGeom prst="rect">
            <a:avLst/>
          </a:prstGeom>
          <a:noFill/>
        </p:spPr>
        <p:txBody>
          <a:bodyPr wrap="square" rtlCol="0">
            <a:spAutoFit/>
          </a:bodyPr>
          <a:lstStyle/>
          <a:p>
            <a:r>
              <a:rPr lang="en-US" altLang="en-GB"/>
              <a:t>Use Case : System uses offline weather data</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rcRect r="2672" b="4595"/>
          <a:stretch>
            <a:fillRect/>
          </a:stretch>
        </p:blipFill>
        <p:spPr>
          <a:xfrm>
            <a:off x="47625" y="1809115"/>
            <a:ext cx="12144375" cy="3362325"/>
          </a:xfrm>
          <a:prstGeom prst="rect">
            <a:avLst/>
          </a:prstGeom>
          <a:ln>
            <a:solidFill>
              <a:schemeClr val="tx1"/>
            </a:solid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01DA78-8FA1-9CE2-FB75-0F81FF5126AA}"/>
              </a:ext>
            </a:extLst>
          </p:cNvPr>
          <p:cNvSpPr>
            <a:spLocks noGrp="1"/>
          </p:cNvSpPr>
          <p:nvPr>
            <p:ph type="title"/>
          </p:nvPr>
        </p:nvSpPr>
        <p:spPr>
          <a:xfrm>
            <a:off x="838200" y="365125"/>
            <a:ext cx="10515600" cy="1038559"/>
          </a:xfrm>
        </p:spPr>
        <p:txBody>
          <a:bodyPr/>
          <a:lstStyle/>
          <a:p>
            <a:r>
              <a:rPr lang="en-US" dirty="0"/>
              <a:t>CVP</a:t>
            </a:r>
          </a:p>
        </p:txBody>
      </p:sp>
      <p:sp>
        <p:nvSpPr>
          <p:cNvPr id="5" name="Content Placeholder 4">
            <a:extLst>
              <a:ext uri="{FF2B5EF4-FFF2-40B4-BE49-F238E27FC236}">
                <a16:creationId xmlns:a16="http://schemas.microsoft.com/office/drawing/2014/main" id="{2B7203BB-8D91-7C60-6E87-A5AD7977C396}"/>
              </a:ext>
            </a:extLst>
          </p:cNvPr>
          <p:cNvSpPr>
            <a:spLocks noGrp="1"/>
          </p:cNvSpPr>
          <p:nvPr>
            <p:ph idx="1"/>
          </p:nvPr>
        </p:nvSpPr>
        <p:spPr>
          <a:xfrm>
            <a:off x="838200" y="1403684"/>
            <a:ext cx="10515600" cy="4773279"/>
          </a:xfrm>
        </p:spPr>
        <p:txBody>
          <a:bodyPr>
            <a:normAutofit fontScale="47500" lnSpcReduction="20000"/>
          </a:bodyPr>
          <a:lstStyle/>
          <a:p>
            <a:pPr marL="0" indent="0" algn="just">
              <a:buNone/>
            </a:pPr>
            <a:r>
              <a:rPr lang="en-US" dirty="0"/>
              <a:t>It was identified that the top needs were</a:t>
            </a:r>
          </a:p>
          <a:p>
            <a:pPr marL="514350" indent="-514350" algn="just">
              <a:buFont typeface="+mj-lt"/>
              <a:buAutoNum type="arabicPeriod"/>
            </a:pPr>
            <a:r>
              <a:rPr lang="en-US" dirty="0"/>
              <a:t>Minimizing sun exposure for health and comfort</a:t>
            </a:r>
          </a:p>
          <a:p>
            <a:pPr marL="514350" indent="-514350" algn="just">
              <a:buFont typeface="+mj-lt"/>
              <a:buAutoNum type="arabicPeriod"/>
            </a:pPr>
            <a:r>
              <a:rPr lang="en-US" dirty="0"/>
              <a:t>Maintaining efficient travel times</a:t>
            </a:r>
          </a:p>
          <a:p>
            <a:pPr marL="514350" indent="-514350" algn="just">
              <a:buFont typeface="+mj-lt"/>
              <a:buAutoNum type="arabicPeriod"/>
            </a:pPr>
            <a:r>
              <a:rPr lang="en-US" dirty="0"/>
              <a:t>Adapting route to real-time weather changes</a:t>
            </a:r>
          </a:p>
          <a:p>
            <a:pPr marL="514350" indent="-514350" algn="just">
              <a:buFont typeface="+mj-lt"/>
              <a:buAutoNum type="arabicPeriod"/>
            </a:pPr>
            <a:r>
              <a:rPr lang="en-US" dirty="0"/>
              <a:t>Enabling the system to function in offline mode.</a:t>
            </a:r>
          </a:p>
          <a:p>
            <a:pPr marL="514350" indent="-514350" algn="just">
              <a:buFont typeface="+mj-lt"/>
              <a:buAutoNum type="arabicPeriod"/>
            </a:pPr>
            <a:r>
              <a:rPr lang="en-US" dirty="0"/>
              <a:t>Support user customization.</a:t>
            </a:r>
          </a:p>
          <a:p>
            <a:pPr marL="514350" indent="-514350" algn="just">
              <a:buFont typeface="+mj-lt"/>
              <a:buAutoNum type="arabicPeriod"/>
            </a:pPr>
            <a:r>
              <a:rPr lang="en-US" dirty="0"/>
              <a:t>Integration with Existing vehicle hardware and navigation system</a:t>
            </a:r>
          </a:p>
          <a:p>
            <a:pPr marL="0" indent="0" algn="just">
              <a:buNone/>
            </a:pPr>
            <a:r>
              <a:rPr lang="en-US" dirty="0"/>
              <a:t> In order to meet the need of minimizing sun exposure, the system evaluates potential routes by analyzing solar exposure along each segment, considering time of day, sun angle, cloud coverage, and shade availability. Each route is assigned a cumulative exposure score, and the system recommends the route with the lowest total sun exposure while respecting user priorities and travel-time constraints.</a:t>
            </a:r>
          </a:p>
          <a:p>
            <a:pPr marL="0" indent="0" algn="just">
              <a:buNone/>
            </a:pPr>
            <a:r>
              <a:rPr lang="en-US" dirty="0"/>
              <a:t> In order to meet the need of maintaining efficient travel time system verifies that any suggested route does not increase travel time beyond defined thresholds, allow user to prioritize trade-offs between exposure and travel time and performs weight cost analysis to be able to choose appropriate route.</a:t>
            </a:r>
          </a:p>
          <a:p>
            <a:pPr marL="0" indent="0" algn="just">
              <a:buNone/>
            </a:pPr>
            <a:r>
              <a:rPr lang="en-US" dirty="0"/>
              <a:t>In order to meet the need of adapting routes to real-time weather changes, the system supports periodic  weather data update and triggers route calculation only when updated conditions exceed defined threshold. Then verify the effective performance of route with original route.</a:t>
            </a:r>
          </a:p>
          <a:p>
            <a:pPr marL="0" indent="0" algn="just">
              <a:buNone/>
            </a:pPr>
            <a:r>
              <a:rPr lang="en-US" dirty="0"/>
              <a:t> In order to meet the need of offline functionality the system stores the weather forecast and other data at regular intervals and use this data while functioning in offline mode. System also uses combination of sensors to sense sudden change in weather and uses ML based algorithm to suggest different route while working in offline mode.</a:t>
            </a:r>
          </a:p>
          <a:p>
            <a:pPr marL="0" indent="0" algn="just">
              <a:buNone/>
            </a:pPr>
            <a:r>
              <a:rPr lang="en-US" dirty="0"/>
              <a:t> To meet the need for support user customization, the system allows users to adjust priorities, configure sun exposure limits, and select preferred balance between safety, comfort, and travel time, tailoring route suggestions to individual needs.</a:t>
            </a:r>
          </a:p>
          <a:p>
            <a:pPr marL="0" indent="0" algn="just">
              <a:buNone/>
            </a:pPr>
            <a:r>
              <a:rPr lang="en-US" dirty="0"/>
              <a:t> In order to meet the need for integration with existing vehicle hardware and navigation systems, the system interfaces with standard in-car navigation displays, GPS modules, and infotainment systems, ensuring seamless operation without requiring additional devices or infrastructure.</a:t>
            </a:r>
          </a:p>
          <a:p>
            <a:pPr marL="0" indent="0">
              <a:buNone/>
            </a:pPr>
            <a:endParaRPr lang="en-US" dirty="0"/>
          </a:p>
        </p:txBody>
      </p:sp>
    </p:spTree>
    <p:extLst>
      <p:ext uri="{BB962C8B-B14F-4D97-AF65-F5344CB8AC3E}">
        <p14:creationId xmlns:p14="http://schemas.microsoft.com/office/powerpoint/2010/main" val="20778763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rcRect b="5321"/>
          <a:stretch>
            <a:fillRect/>
          </a:stretch>
        </p:blipFill>
        <p:spPr>
          <a:xfrm>
            <a:off x="-242570" y="-252095"/>
            <a:ext cx="14020800" cy="770953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79A0BC69-850A-96FE-F5FE-CFAD12E787B2}"/>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8234A1E2-8668-26AA-38EB-DE4F92CFCD6C}"/>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lvl="0" algn="ctr">
              <a:spcBef>
                <a:spcPts val="0"/>
              </a:spcBef>
            </a:pPr>
            <a:r>
              <a:rPr lang="en-US" altLang="en-GB" dirty="0">
                <a:sym typeface="+mn-ea"/>
              </a:rPr>
              <a:t>Parametric Diagram</a:t>
            </a:r>
            <a:endParaRPr lang="en-US" altLang="en-GB" dirty="0"/>
          </a:p>
        </p:txBody>
      </p:sp>
    </p:spTree>
    <p:extLst>
      <p:ext uri="{BB962C8B-B14F-4D97-AF65-F5344CB8AC3E}">
        <p14:creationId xmlns:p14="http://schemas.microsoft.com/office/powerpoint/2010/main" val="17502748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BC19521D-1097-6E56-083A-53E786BB8632}"/>
              </a:ext>
            </a:extLst>
          </p:cNvPr>
          <p:cNvPicPr>
            <a:picLocks noChangeAspect="1"/>
          </p:cNvPicPr>
          <p:nvPr/>
        </p:nvPicPr>
        <p:blipFill>
          <a:blip r:embed="rId2"/>
          <a:stretch>
            <a:fillRect/>
          </a:stretch>
        </p:blipFill>
        <p:spPr>
          <a:xfrm>
            <a:off x="477679" y="0"/>
            <a:ext cx="11236642" cy="6858000"/>
          </a:xfrm>
          <a:prstGeom prst="rect">
            <a:avLst/>
          </a:prstGeom>
        </p:spPr>
      </p:pic>
      <p:sp>
        <p:nvSpPr>
          <p:cNvPr id="4" name="TextBox 3">
            <a:extLst>
              <a:ext uri="{FF2B5EF4-FFF2-40B4-BE49-F238E27FC236}">
                <a16:creationId xmlns:a16="http://schemas.microsoft.com/office/drawing/2014/main" id="{E174252B-DFAF-BDD1-2ECA-D143EF0D8899}"/>
              </a:ext>
            </a:extLst>
          </p:cNvPr>
          <p:cNvSpPr txBox="1"/>
          <p:nvPr/>
        </p:nvSpPr>
        <p:spPr>
          <a:xfrm>
            <a:off x="9458960" y="375920"/>
            <a:ext cx="2621280" cy="2246769"/>
          </a:xfrm>
          <a:prstGeom prst="rect">
            <a:avLst/>
          </a:prstGeom>
          <a:noFill/>
        </p:spPr>
        <p:txBody>
          <a:bodyPr wrap="square" rtlCol="0">
            <a:spAutoFit/>
          </a:bodyPr>
          <a:lstStyle/>
          <a:p>
            <a:r>
              <a:rPr lang="en-US" sz="1400" dirty="0"/>
              <a:t>Abbreviations:</a:t>
            </a:r>
          </a:p>
          <a:p>
            <a:r>
              <a:rPr lang="en-US" sz="1400" dirty="0" err="1"/>
              <a:t>d_ij</a:t>
            </a:r>
            <a:r>
              <a:rPr lang="en-US" sz="1400" dirty="0"/>
              <a:t> : Distance of road segment</a:t>
            </a:r>
          </a:p>
          <a:p>
            <a:r>
              <a:rPr lang="en-US" sz="1400" dirty="0" err="1"/>
              <a:t>x_ij</a:t>
            </a:r>
            <a:r>
              <a:rPr lang="en-US" sz="1400" dirty="0"/>
              <a:t> : Selection of road</a:t>
            </a:r>
          </a:p>
          <a:p>
            <a:r>
              <a:rPr lang="en-US" sz="1400" dirty="0" err="1"/>
              <a:t>w_ij</a:t>
            </a:r>
            <a:r>
              <a:rPr lang="en-US" sz="1400" dirty="0"/>
              <a:t> : Solar exposure intensity</a:t>
            </a:r>
          </a:p>
          <a:p>
            <a:r>
              <a:rPr lang="en-US" sz="1400" dirty="0" err="1"/>
              <a:t>del_t</a:t>
            </a:r>
            <a:r>
              <a:rPr lang="en-US" sz="1400" dirty="0"/>
              <a:t> : Duration for exposure</a:t>
            </a:r>
          </a:p>
          <a:p>
            <a:r>
              <a:rPr lang="en-US" sz="1400" dirty="0" err="1"/>
              <a:t>TotalExposure</a:t>
            </a:r>
            <a:r>
              <a:rPr lang="en-US" sz="1400" dirty="0"/>
              <a:t> : Total exposure during travel</a:t>
            </a:r>
          </a:p>
          <a:p>
            <a:r>
              <a:rPr lang="en-US" sz="1400" dirty="0"/>
              <a:t>TotalDistance : Total distance travelled by car</a:t>
            </a:r>
          </a:p>
          <a:p>
            <a:r>
              <a:rPr lang="en-US" sz="1400" dirty="0"/>
              <a:t>Route Eff : Efficiency of route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AI-generated content may be incorrect.">
            <a:extLst>
              <a:ext uri="{FF2B5EF4-FFF2-40B4-BE49-F238E27FC236}">
                <a16:creationId xmlns:a16="http://schemas.microsoft.com/office/drawing/2014/main" id="{5C9767F1-F58C-B15F-BAC3-8DE1EDC41674}"/>
              </a:ext>
            </a:extLst>
          </p:cNvPr>
          <p:cNvPicPr>
            <a:picLocks noChangeAspect="1"/>
          </p:cNvPicPr>
          <p:nvPr/>
        </p:nvPicPr>
        <p:blipFill>
          <a:blip r:embed="rId2"/>
          <a:srcRect b="5303"/>
          <a:stretch>
            <a:fillRect/>
          </a:stretch>
        </p:blipFill>
        <p:spPr>
          <a:xfrm>
            <a:off x="967439" y="0"/>
            <a:ext cx="10257121" cy="6858000"/>
          </a:xfrm>
          <a:prstGeom prst="rect">
            <a:avLst/>
          </a:prstGeom>
          <a:ln>
            <a:solidFill>
              <a:schemeClr val="tx1"/>
            </a:solid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5DCCE-60C0-9C0F-9189-D200003E37DB}"/>
              </a:ext>
            </a:extLst>
          </p:cNvPr>
          <p:cNvSpPr>
            <a:spLocks noGrp="1"/>
          </p:cNvSpPr>
          <p:nvPr>
            <p:ph type="title"/>
          </p:nvPr>
        </p:nvSpPr>
        <p:spPr/>
        <p:txBody>
          <a:bodyPr/>
          <a:lstStyle/>
          <a:p>
            <a:r>
              <a:rPr lang="en-US" dirty="0"/>
              <a:t>Log line</a:t>
            </a:r>
          </a:p>
        </p:txBody>
      </p:sp>
      <p:sp>
        <p:nvSpPr>
          <p:cNvPr id="3" name="Content Placeholder 2">
            <a:extLst>
              <a:ext uri="{FF2B5EF4-FFF2-40B4-BE49-F238E27FC236}">
                <a16:creationId xmlns:a16="http://schemas.microsoft.com/office/drawing/2014/main" id="{948BF534-9D80-A3ED-5B37-D9A597BB6FB3}"/>
              </a:ext>
            </a:extLst>
          </p:cNvPr>
          <p:cNvSpPr>
            <a:spLocks noGrp="1"/>
          </p:cNvSpPr>
          <p:nvPr>
            <p:ph idx="1"/>
          </p:nvPr>
        </p:nvSpPr>
        <p:spPr/>
        <p:txBody>
          <a:bodyPr/>
          <a:lstStyle/>
          <a:p>
            <a:pPr marL="0" indent="0">
              <a:buNone/>
            </a:pPr>
            <a:r>
              <a:rPr lang="en-US" dirty="0"/>
              <a:t>A route planner model that suggests routes to reach a destination with minimum sun exposure without significantly increasing travel time. The planner dynamically updates the route based on real-time weather changes, including cloud coverage and solar position, to ensure optimal travel efficiency, user comfort, and safety.</a:t>
            </a:r>
          </a:p>
          <a:p>
            <a:pPr marL="0" indent="0">
              <a:buNone/>
            </a:pPr>
            <a:endParaRPr lang="en-US" dirty="0"/>
          </a:p>
        </p:txBody>
      </p:sp>
    </p:spTree>
    <p:extLst>
      <p:ext uri="{BB962C8B-B14F-4D97-AF65-F5344CB8AC3E}">
        <p14:creationId xmlns:p14="http://schemas.microsoft.com/office/powerpoint/2010/main" val="2039870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fontScale="90000"/>
          </a:bodyPr>
          <a:lstStyle/>
          <a:p>
            <a:pPr marL="0" lvl="0" indent="0" algn="ctr" rtl="0">
              <a:spcBef>
                <a:spcPts val="0"/>
              </a:spcBef>
              <a:spcAft>
                <a:spcPts val="0"/>
              </a:spcAft>
              <a:buNone/>
            </a:pPr>
            <a:r>
              <a:rPr lang="en-US" altLang="en-GB"/>
              <a:t>Combined structural and functional annotated sketch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rmAutofit fontScale="90000"/>
          </a:bodyPr>
          <a:lstStyle/>
          <a:p>
            <a:endParaRPr/>
          </a:p>
        </p:txBody>
      </p:sp>
      <p:sp>
        <p:nvSpPr>
          <p:cNvPr id="65" name="Google Shape;65;p15"/>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p>
            <a:pPr marL="0" indent="0">
              <a:spcAft>
                <a:spcPts val="1600"/>
              </a:spcAft>
              <a:buNone/>
            </a:pPr>
            <a:endParaRPr/>
          </a:p>
        </p:txBody>
      </p:sp>
      <p:pic>
        <p:nvPicPr>
          <p:cNvPr id="66" name="Google Shape;66;p15" title="Copy of Take next right.png"/>
          <p:cNvPicPr preferRelativeResize="0"/>
          <p:nvPr/>
        </p:nvPicPr>
        <p:blipFill>
          <a:blip r:embed="rId3"/>
          <a:stretch>
            <a:fillRect/>
          </a:stretch>
        </p:blipFill>
        <p:spPr>
          <a:xfrm>
            <a:off x="0" y="0"/>
            <a:ext cx="12192000" cy="6858000"/>
          </a:xfrm>
          <a:prstGeom prst="rect">
            <a:avLst/>
          </a:prstGeom>
          <a:noFill/>
          <a:ln>
            <a:noFill/>
          </a:ln>
        </p:spPr>
      </p:pic>
      <p:sp>
        <p:nvSpPr>
          <p:cNvPr id="2" name="TextBox 1">
            <a:extLst>
              <a:ext uri="{FF2B5EF4-FFF2-40B4-BE49-F238E27FC236}">
                <a16:creationId xmlns:a16="http://schemas.microsoft.com/office/drawing/2014/main" id="{658C0372-7EC8-653D-EFED-FEC803833CF7}"/>
              </a:ext>
            </a:extLst>
          </p:cNvPr>
          <p:cNvSpPr txBox="1"/>
          <p:nvPr/>
        </p:nvSpPr>
        <p:spPr>
          <a:xfrm>
            <a:off x="152400" y="160421"/>
            <a:ext cx="1724526" cy="369332"/>
          </a:xfrm>
          <a:prstGeom prst="rect">
            <a:avLst/>
          </a:prstGeom>
          <a:noFill/>
        </p:spPr>
        <p:txBody>
          <a:bodyPr wrap="square" rtlCol="0">
            <a:spAutoFit/>
          </a:bodyPr>
          <a:lstStyle/>
          <a:p>
            <a:r>
              <a:rPr lang="en-US" b="1" dirty="0"/>
              <a:t>ORIGINAL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py of Copy of Take next right"/>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0DDB2729-5BBB-C83F-F086-088F97602B4C}"/>
            </a:ext>
          </a:extLst>
        </p:cNvPr>
        <p:cNvGrpSpPr/>
        <p:nvPr/>
      </p:nvGrpSpPr>
      <p:grpSpPr>
        <a:xfrm>
          <a:off x="0" y="0"/>
          <a:ext cx="0" cy="0"/>
          <a:chOff x="0" y="0"/>
          <a:chExt cx="0" cy="0"/>
        </a:xfrm>
      </p:grpSpPr>
      <p:sp>
        <p:nvSpPr>
          <p:cNvPr id="71" name="Google Shape;71;p16">
            <a:extLst>
              <a:ext uri="{FF2B5EF4-FFF2-40B4-BE49-F238E27FC236}">
                <a16:creationId xmlns:a16="http://schemas.microsoft.com/office/drawing/2014/main" id="{DD1BE122-54AD-5DE4-954E-038351298F50}"/>
              </a:ext>
            </a:extLst>
          </p:cNvPr>
          <p:cNvSpPr txBox="1">
            <a:spLocks noGrp="1"/>
          </p:cNvSpPr>
          <p:nvPr>
            <p:ph type="title"/>
          </p:nvPr>
        </p:nvSpPr>
        <p:spPr>
          <a:xfrm>
            <a:off x="415600" y="2867800"/>
            <a:ext cx="11360800" cy="1122400"/>
          </a:xfrm>
          <a:prstGeom prst="rect">
            <a:avLst/>
          </a:prstGeom>
        </p:spPr>
        <p:txBody>
          <a:bodyPr spcFirstLastPara="1" wrap="square" lIns="121900" tIns="121900" rIns="121900" bIns="121900" anchor="ctr" anchorCtr="0">
            <a:normAutofit/>
          </a:bodyPr>
          <a:lstStyle/>
          <a:p>
            <a:pPr marL="0" lvl="0" indent="0" algn="ctr" rtl="0">
              <a:spcBef>
                <a:spcPts val="0"/>
              </a:spcBef>
              <a:spcAft>
                <a:spcPts val="0"/>
              </a:spcAft>
              <a:buNone/>
            </a:pPr>
            <a:r>
              <a:rPr lang="en-GB"/>
              <a:t>Context Diagram</a:t>
            </a:r>
          </a:p>
        </p:txBody>
      </p:sp>
    </p:spTree>
    <p:extLst>
      <p:ext uri="{BB962C8B-B14F-4D97-AF65-F5344CB8AC3E}">
        <p14:creationId xmlns:p14="http://schemas.microsoft.com/office/powerpoint/2010/main" val="1471353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415600" y="593367"/>
            <a:ext cx="11360800" cy="763600"/>
          </a:xfrm>
          <a:prstGeom prst="rect">
            <a:avLst/>
          </a:prstGeom>
        </p:spPr>
        <p:txBody>
          <a:bodyPr spcFirstLastPara="1" wrap="square" lIns="121900" tIns="121900" rIns="121900" bIns="121900" anchor="t" anchorCtr="0">
            <a:normAutofit fontScale="90000"/>
          </a:bodyPr>
          <a:lstStyle/>
          <a:p>
            <a:pPr marL="0" lvl="0" indent="0" algn="l" rtl="0">
              <a:spcBef>
                <a:spcPts val="0"/>
              </a:spcBef>
              <a:spcAft>
                <a:spcPts val="0"/>
              </a:spcAft>
              <a:buNone/>
            </a:pPr>
            <a:r>
              <a:rPr lang="en-GB"/>
              <a:t>BDD diagram</a:t>
            </a:r>
          </a:p>
        </p:txBody>
      </p:sp>
      <p:pic>
        <p:nvPicPr>
          <p:cNvPr id="77" name="Google Shape;77;p17"/>
          <p:cNvPicPr preferRelativeResize="0"/>
          <p:nvPr/>
        </p:nvPicPr>
        <p:blipFill>
          <a:blip r:embed="rId3"/>
          <a:srcRect l="594" t="2638" r="3839" b="14789"/>
          <a:stretch>
            <a:fillRect/>
          </a:stretch>
        </p:blipFill>
        <p:spPr>
          <a:xfrm>
            <a:off x="270510" y="2207895"/>
            <a:ext cx="11651615" cy="2066925"/>
          </a:xfrm>
          <a:prstGeom prst="rect">
            <a:avLst/>
          </a:prstGeom>
          <a:noFill/>
          <a:ln>
            <a:solidFill>
              <a:schemeClr val="tx1"/>
            </a:solid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7335</TotalTime>
  <Words>996</Words>
  <Application>Microsoft Office PowerPoint</Application>
  <PresentationFormat>Widescreen</PresentationFormat>
  <Paragraphs>131</Paragraphs>
  <Slides>33</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Wingdings</vt:lpstr>
      <vt:lpstr>Office Theme</vt:lpstr>
      <vt:lpstr>Appendix</vt:lpstr>
      <vt:lpstr>CVP &amp; Log Line</vt:lpstr>
      <vt:lpstr>CVP</vt:lpstr>
      <vt:lpstr>Log line</vt:lpstr>
      <vt:lpstr>Combined structural and functional annotated sketch</vt:lpstr>
      <vt:lpstr>PowerPoint Presentation</vt:lpstr>
      <vt:lpstr>PowerPoint Presentation</vt:lpstr>
      <vt:lpstr>Context Diagram</vt:lpstr>
      <vt:lpstr>BDD diagram</vt:lpstr>
      <vt:lpstr>Context Diagram : IBD</vt:lpstr>
      <vt:lpstr>User Story</vt:lpstr>
      <vt:lpstr>User story 1 </vt:lpstr>
      <vt:lpstr>User Story 2</vt:lpstr>
      <vt:lpstr>SysML :Use Case Diagram</vt:lpstr>
      <vt:lpstr>PowerPoint Presentation</vt:lpstr>
      <vt:lpstr>SysML :UCBD(Activity + Req. table)</vt:lpstr>
      <vt:lpstr>PowerPoint Presentation</vt:lpstr>
      <vt:lpstr>SysML :Requirement Diagram</vt:lpstr>
      <vt:lpstr>PowerPoint Presentation</vt:lpstr>
      <vt:lpstr>EFFBD</vt:lpstr>
      <vt:lpstr>PowerPoint Presentation</vt:lpstr>
      <vt:lpstr>IDEF0</vt:lpstr>
      <vt:lpstr>PowerPoint Presentation</vt:lpstr>
      <vt:lpstr>PowerPoint Presentation</vt:lpstr>
      <vt:lpstr>PowerPoint Presentation</vt:lpstr>
      <vt:lpstr>State Diagram</vt:lpstr>
      <vt:lpstr>PowerPoint Presentation</vt:lpstr>
      <vt:lpstr>Sequence Diagram</vt:lpstr>
      <vt:lpstr>PowerPoint Presentation</vt:lpstr>
      <vt:lpstr>PowerPoint Presentation</vt:lpstr>
      <vt:lpstr>Parametric Diagram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Janhavi Satyawan Gaikwad</cp:lastModifiedBy>
  <cp:revision>8</cp:revision>
  <dcterms:created xsi:type="dcterms:W3CDTF">2025-07-23T00:59:00Z</dcterms:created>
  <dcterms:modified xsi:type="dcterms:W3CDTF">2025-12-13T01:18:58Z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7AB4FC60CBDC411A816F0FE3B6AE1E4D_11</vt:lpwstr>
  </property>
  <property fmtid="{D5CDD505-2E9C-101B-9397-08002B2CF9AE}" pid="3" name="KSOProductBuildVer">
    <vt:lpwstr>2057-12.2.0.22556</vt:lpwstr>
  </property>
</Properties>
</file>

<file path=docProps/thumbnail.jpeg>
</file>